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g" ContentType="vide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</p:sldMasterIdLst>
  <p:notesMasterIdLst>
    <p:notesMasterId r:id="rId54"/>
  </p:notesMasterIdLst>
  <p:sldIdLst>
    <p:sldId id="262" r:id="rId3"/>
    <p:sldId id="319" r:id="rId4"/>
    <p:sldId id="375" r:id="rId5"/>
    <p:sldId id="376" r:id="rId6"/>
    <p:sldId id="377" r:id="rId7"/>
    <p:sldId id="410" r:id="rId8"/>
    <p:sldId id="332" r:id="rId9"/>
    <p:sldId id="333" r:id="rId10"/>
    <p:sldId id="372" r:id="rId11"/>
    <p:sldId id="351" r:id="rId12"/>
    <p:sldId id="416" r:id="rId13"/>
    <p:sldId id="358" r:id="rId14"/>
    <p:sldId id="357" r:id="rId15"/>
    <p:sldId id="370" r:id="rId16"/>
    <p:sldId id="396" r:id="rId17"/>
    <p:sldId id="397" r:id="rId18"/>
    <p:sldId id="398" r:id="rId19"/>
    <p:sldId id="417" r:id="rId20"/>
    <p:sldId id="399" r:id="rId21"/>
    <p:sldId id="419" r:id="rId22"/>
    <p:sldId id="348" r:id="rId23"/>
    <p:sldId id="335" r:id="rId24"/>
    <p:sldId id="336" r:id="rId25"/>
    <p:sldId id="404" r:id="rId26"/>
    <p:sldId id="340" r:id="rId27"/>
    <p:sldId id="342" r:id="rId28"/>
    <p:sldId id="401" r:id="rId29"/>
    <p:sldId id="406" r:id="rId30"/>
    <p:sldId id="407" r:id="rId31"/>
    <p:sldId id="402" r:id="rId32"/>
    <p:sldId id="350" r:id="rId33"/>
    <p:sldId id="354" r:id="rId34"/>
    <p:sldId id="403" r:id="rId35"/>
    <p:sldId id="355" r:id="rId36"/>
    <p:sldId id="359" r:id="rId37"/>
    <p:sldId id="361" r:id="rId38"/>
    <p:sldId id="384" r:id="rId39"/>
    <p:sldId id="409" r:id="rId40"/>
    <p:sldId id="387" r:id="rId41"/>
    <p:sldId id="349" r:id="rId42"/>
    <p:sldId id="363" r:id="rId43"/>
    <p:sldId id="365" r:id="rId44"/>
    <p:sldId id="367" r:id="rId45"/>
    <p:sldId id="366" r:id="rId46"/>
    <p:sldId id="422" r:id="rId47"/>
    <p:sldId id="423" r:id="rId48"/>
    <p:sldId id="405" r:id="rId49"/>
    <p:sldId id="426" r:id="rId50"/>
    <p:sldId id="427" r:id="rId51"/>
    <p:sldId id="330" r:id="rId52"/>
    <p:sldId id="425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50"/>
  </p:normalViewPr>
  <p:slideViewPr>
    <p:cSldViewPr snapToGrid="0">
      <p:cViewPr varScale="1">
        <p:scale>
          <a:sx n="120" d="100"/>
          <a:sy n="120" d="100"/>
        </p:scale>
        <p:origin x="5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87E02D8-ACBD-9843-BB77-9E3A32CAE2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63454C6-C0D9-4040-A288-FCAEF58B69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A0F4757-CCE9-8C46-B333-7F0E172C62E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7CC78438-721E-1846-98DD-B31633DD4D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967AFE02-7F85-2641-9C9C-098304FA48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80F455DA-F5ED-A54F-A441-DB7B6FAEB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9DB1449B-E618-0645-9D3F-919974EA0E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5pPr>
    <a:lvl6pPr marL="2285763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8AE1F53E-77D7-0A41-9F73-AF9E7273E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3109691-DBB9-E640-AAA4-549FD035BA0E}" type="slidenum">
              <a:rPr lang="en-US" altLang="en-US" sz="1200" baseline="0"/>
              <a:pPr/>
              <a:t>1</a:t>
            </a:fld>
            <a:endParaRPr lang="en-US" altLang="en-US" sz="1200" baseline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8300A81-BDB9-2144-B915-464E481DE7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7244047-3E94-7F43-A49B-4F48654D0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13FB1C50-1F29-474C-92EA-3CE410E72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D765DBD0-7AC8-EB48-ABA1-37A989B6524C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35842" name="Rectangle 7">
            <a:extLst>
              <a:ext uri="{FF2B5EF4-FFF2-40B4-BE49-F238E27FC236}">
                <a16:creationId xmlns:a16="http://schemas.microsoft.com/office/drawing/2014/main" id="{1AB3C9DE-A4DD-3F4B-A9A6-FD0976AC47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D611505C-58AE-0D41-9CFF-17DBA170074B}" type="slidenum">
              <a:rPr lang="en-US" altLang="en-US" sz="1200" baseline="0">
                <a:latin typeface="Arial" panose="020B0604020202020204" pitchFamily="34" charset="0"/>
              </a:rPr>
              <a:pPr algn="r" eaLnBrk="1" hangingPunct="1"/>
              <a:t>10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1F6A5FD-9E6C-BE45-9CBC-82AAED27C2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87EEDE4-78F2-8B4D-BE77-08BBA4FCD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E5B5F4D8-FE47-3944-A978-F92A39F5A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BA5C003-6065-3944-A166-8434E5C4E7D8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37890" name="Rectangle 7">
            <a:extLst>
              <a:ext uri="{FF2B5EF4-FFF2-40B4-BE49-F238E27FC236}">
                <a16:creationId xmlns:a16="http://schemas.microsoft.com/office/drawing/2014/main" id="{D4F43BA9-01B3-9A4E-82A8-3CAB63562C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5A56EAD6-3670-9743-B488-486E5A4CC4DA}" type="slidenum">
              <a:rPr lang="en-US" altLang="en-US" sz="1200" baseline="0">
                <a:latin typeface="Arial" panose="020B0604020202020204" pitchFamily="34" charset="0"/>
              </a:rPr>
              <a:pPr algn="r" eaLnBrk="1" hangingPunct="1"/>
              <a:t>11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DD34263-92E7-294C-B1B1-06CE404AF0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F0FDC7C-93C7-5947-90A8-D349F40C0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53DFCB11-9C3C-2549-9D3E-FE31183A2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26804BA-956E-DA43-AA27-2AB093B7AA57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39938" name="Rectangle 7">
            <a:extLst>
              <a:ext uri="{FF2B5EF4-FFF2-40B4-BE49-F238E27FC236}">
                <a16:creationId xmlns:a16="http://schemas.microsoft.com/office/drawing/2014/main" id="{542DC571-9C61-C54F-83DF-25F4A956D7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D76E0A9E-A016-0C4B-AA86-ADA7F2543AB0}" type="slidenum">
              <a:rPr lang="en-US" altLang="en-US" sz="1200" baseline="0">
                <a:latin typeface="Arial" panose="020B0604020202020204" pitchFamily="34" charset="0"/>
              </a:rPr>
              <a:pPr algn="r" eaLnBrk="1" hangingPunct="1"/>
              <a:t>12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1E634A6-24A8-CD42-B37F-1964EC40F9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87894E4-6D26-1A4B-8640-F84517467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41889627-D04E-DD45-98EA-7010C8B53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8798A9DD-800B-BE43-AC4B-83EB891B8B4A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41986" name="Rectangle 7">
            <a:extLst>
              <a:ext uri="{FF2B5EF4-FFF2-40B4-BE49-F238E27FC236}">
                <a16:creationId xmlns:a16="http://schemas.microsoft.com/office/drawing/2014/main" id="{6B5A76BC-5A0A-9B43-8BCB-377034F69B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6AD06BDB-D73D-7446-BC26-8815D93523EA}" type="slidenum">
              <a:rPr lang="en-US" altLang="en-US" sz="1200" baseline="0">
                <a:latin typeface="Arial" panose="020B0604020202020204" pitchFamily="34" charset="0"/>
              </a:rPr>
              <a:pPr algn="r" eaLnBrk="1" hangingPunct="1"/>
              <a:t>13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EDCB57D-B85A-004E-BA60-44BBBE1BF4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12098B4-1830-C545-A005-D5BF769B0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460AA72-34FC-544F-9AA3-688B8D3B7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37F93311-855D-AB43-A560-0C2FD14FFCFE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BB0FCC4-0C33-5048-AF47-B6A52BEE97F8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xfrm>
            <a:off x="1150938" y="682625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2A4880F-5942-564F-8639-ED77B0CDC4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50" tIns="44975" rIns="89950" bIns="44975"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AF5D5AB-D927-C94C-8734-95D9D73F3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8E17AB7A-CECF-B24F-AEE3-AA1464503D53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E057634-11DE-6341-A771-7E5EA6294A6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931C65C-57F1-4044-8614-11DA345BE5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6D78CB48-768D-6240-86F1-DEA2D8100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87C1CFC-1FFF-724E-8499-6449F275C1EB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355281F-77C7-EC41-ACE4-250A1DB3D278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D6E73D6-7C8A-6E4E-A487-90FE28A32A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153EE0C8-EFB3-6041-AF20-BAA4BF8A4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93DBECDB-6144-9F4A-B59F-E06B3E430D5C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8CE5B0C-7D59-CA4B-9F6F-432D47DDA1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ADC4CB9-6F26-AC42-8354-72B1837DD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FED7C68F-6260-9241-8A80-051A5B844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87DDC83-57DE-BD41-B39A-D53D489327E8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15A095B-55F5-5040-AB6A-C90A6B2A75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12956F2-1958-A94E-B82E-8BCC30B77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11EA64A3-E24D-F04E-BFB0-1507FFE29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DC625C1-2952-B64E-96A5-515E5EDE858E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F663884-9387-C94A-A24A-0946C1FE1C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9C15921-0185-DD4F-8B67-7B4BA5D58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3266ED1-8053-0243-A5CB-DAF88F1BB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56EF74C7-3619-0248-B14B-0CBDBC2D59F4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CE85CCD-7E5C-5744-BEDB-A079EA50D1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4AB31A1-AFCA-474F-BD57-C3D7E7CFC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169B7A81-279F-9346-9556-446E039FE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DB96F077-EF60-6D49-84C3-937BAC86E3B3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9415D9BA-EE15-8D47-9C28-5093CC24A7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66B4705-E947-A941-A65B-8BA7A5592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99EF2634-74BB-0344-BD3F-18E1099FE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81814DED-3C42-BD41-9D0A-BB35A157890B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3A5EE4C9-D4D7-FE43-AD95-6860118EB428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4478620-FC83-0B45-A400-8AE099EA42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41F166F3-8FDC-7B42-A556-6958B4F5C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8D85D25E-496C-7343-BC25-C292A14A2272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B71F5E7-4140-6040-ABAC-65D3FAB2F9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D1C6BEA-9E5C-AD4B-8A76-81FB29E62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188E8831-E0AA-A540-8901-6AF2B9C6BD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82C4F2E-B8C9-4548-8720-58E3606B061A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C3DEDBA-47F9-B040-B3DF-C1A209130D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9B5A991-23A7-E249-914A-55036619F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AAE94381-4202-D649-A619-004D104DE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6726C225-F482-E547-9305-5354A145381F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3E7128E-8B1D-3D4E-AD9E-5DCDD2B250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DE7DBC1-1CB6-A949-B0A2-2E3CEF90E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B979DF1B-6910-C141-94A8-1E6DD5463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360D96B5-B959-FD45-A693-34B34A27FD12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3535EDE7-7E1A-A44E-AF3A-80FE2525300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DF37B9E-42EE-8D4B-A99A-1B1203481F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910C40D9-2A0A-2D4A-8A24-B3DEFDC74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298F590-751B-774D-8499-75C37431E24D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6330A7E-59E5-6441-A9B0-773632A47B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7BF6AA-D5CC-9B40-B2D5-F73EFC0DC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BB6608F-68B9-C648-B988-3BA4F601E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641BAC4B-9A6B-114A-A2B8-439AB027E67D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D240543-7078-F743-A414-D539DC3521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32EB2A1-7FAC-F641-882A-8A0278E74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02B107D8-3CFA-1541-92F7-83B4691DF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853B8DF3-8ED3-1C49-B9E9-C651D855135E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8A7B908A-DC5E-2146-A693-764F51259CE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57A7EB3-BAB1-6343-82A6-895BEB2D8E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DBA2AE9F-9FA8-0B49-AE50-73B3938CF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AB9953AB-C6B2-2346-9756-6DCCE93CABC6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A14B4E79-1996-AA4A-A32D-093F2E59BE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19B0FEB-A933-4240-B1A2-6C1A87BDF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A5F538AF-D07A-AC41-BA2D-D6CC26DF4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9B27466D-2162-D247-86A2-8C446905F451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21506" name="Rectangle 7">
            <a:extLst>
              <a:ext uri="{FF2B5EF4-FFF2-40B4-BE49-F238E27FC236}">
                <a16:creationId xmlns:a16="http://schemas.microsoft.com/office/drawing/2014/main" id="{281895A3-F873-D447-A11B-9334A94301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AE867E9A-C586-C540-AD80-0FBD550478D0}" type="slidenum">
              <a:rPr lang="en-US" altLang="en-US" sz="1200" baseline="0">
                <a:latin typeface="Arial" panose="020B0604020202020204" pitchFamily="34" charset="0"/>
              </a:rPr>
              <a:pPr algn="r" eaLnBrk="1" hangingPunct="1"/>
              <a:t>3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1FBC0ED-8F85-0441-AE70-0EF64FB4BA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C95E73B-D268-0247-8AF2-900898BAD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16C3E702-58D1-F24B-8177-31D34FCBA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0122885-93EE-4D4C-A4DA-AA36F69B6163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AE60CFE3-3D1D-0F41-9279-DE5E289FA5A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D1000F4-F15C-A940-9513-28AC6AC575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57B0807D-3E12-DC4C-BBA0-AD9B8EAA9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789E9E8E-C89D-D04C-B842-AD69E0ABBEE4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78EC0B71-4C42-BA45-BE53-0705948001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9147856-9380-7748-8A4C-3A23C131C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7D223BB7-DF45-F74B-B38F-9FFFC8E2F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D03C0CC-216A-6349-B0D1-E441E027898C}" type="slidenum">
              <a:rPr lang="en-US" altLang="en-US" sz="1200" baseline="0"/>
              <a:pPr/>
              <a:t>44</a:t>
            </a:fld>
            <a:endParaRPr lang="en-US" altLang="en-US" sz="1200" baseline="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6136AA9-E64F-2343-A530-9982BC5188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81A97E0-3DB6-E948-A7E9-98C0FCBBA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CF62BED4-6757-B847-B993-443987A48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28CDC4D-AB59-5547-9CED-A5F25B786642}" type="slidenum">
              <a:rPr lang="en-US" altLang="en-US" sz="1200" baseline="0"/>
              <a:pPr/>
              <a:t>50</a:t>
            </a:fld>
            <a:endParaRPr lang="en-US" altLang="en-US" sz="1200" baseline="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0F7334B4-F3DD-C349-8F98-C8BA7580DD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B2E2134-4EAA-6348-BB71-264269DBC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152DFCFF-2D2F-2947-922E-2C4354067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205617D9-DFB4-9247-885B-1CBBA97E27A1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23554" name="Rectangle 7">
            <a:extLst>
              <a:ext uri="{FF2B5EF4-FFF2-40B4-BE49-F238E27FC236}">
                <a16:creationId xmlns:a16="http://schemas.microsoft.com/office/drawing/2014/main" id="{AAA32B74-A4CE-E347-A507-009D626BA5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0D23054F-5C3A-0C4B-BCEA-892FDE30907D}" type="slidenum">
              <a:rPr lang="en-US" altLang="en-US" sz="1200" baseline="0">
                <a:latin typeface="Arial" panose="020B0604020202020204" pitchFamily="34" charset="0"/>
              </a:rPr>
              <a:pPr algn="r" eaLnBrk="1" hangingPunct="1"/>
              <a:t>4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A6148B2-A168-8848-B4E3-57A6403439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5CB2375-549C-2A40-95EB-E5690B977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F6A0C7C-ACA3-C241-B269-BC140FC30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C81C4A5-A43B-FA4A-A186-54780600865E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25602" name="Rectangle 7">
            <a:extLst>
              <a:ext uri="{FF2B5EF4-FFF2-40B4-BE49-F238E27FC236}">
                <a16:creationId xmlns:a16="http://schemas.microsoft.com/office/drawing/2014/main" id="{82C27F32-5A6E-A34E-BBCE-B9DF183763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 defTabSz="86518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02A46CBF-2E72-B04A-A22C-83065EC65BDE}" type="slidenum">
              <a:rPr lang="en-US" altLang="en-US" sz="1200" baseline="0">
                <a:latin typeface="Arial" panose="020B0604020202020204" pitchFamily="34" charset="0"/>
              </a:rPr>
              <a:pPr algn="r" eaLnBrk="1" hangingPunct="1"/>
              <a:t>5</a:t>
            </a:fld>
            <a:endParaRPr lang="en-US" altLang="en-US" sz="1200" baseline="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2720EF6-B996-1740-A4F6-04A6708A65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BAF7273-31BE-5A4B-99A1-456D727D3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ext Box 1">
            <a:extLst>
              <a:ext uri="{FF2B5EF4-FFF2-40B4-BE49-F238E27FC236}">
                <a16:creationId xmlns:a16="http://schemas.microsoft.com/office/drawing/2014/main" id="{5C3395D5-6B33-2C47-9237-D2CD6F8D9E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2274" name="Text Box 2">
            <a:extLst>
              <a:ext uri="{FF2B5EF4-FFF2-40B4-BE49-F238E27FC236}">
                <a16:creationId xmlns:a16="http://schemas.microsoft.com/office/drawing/2014/main" id="{E0B6696D-B30D-0747-BB53-33DD8D849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6A1AEF8-71CE-5541-A91D-6F3351FD6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90932DD9-91F7-8A47-BA87-B915918E9B8D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6BDC7B8-292C-594D-8FB9-9441BB0871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D095D95-ACA6-304C-B589-5E55BEFA9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4B6A8FF8-30F8-B04A-B851-C8CFADA1E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F809FBF-11E8-C049-9186-FFB04BF7ABB3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74D7079-8208-E647-929B-0C15EA881B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F7C5142-B6F0-5146-8E96-4A9F1F0D6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05B8E313-47A4-5C4C-867C-D2014AC60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5F39B1D3-466A-594F-AB2E-DD3D957DC0C9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09DF398-6431-344F-8F5F-03D2410750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11A1C0C-1D84-AF47-9804-CAD609D52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298BFCF-92CB-E04A-9359-37C6595E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 baseline="0">
                <a:solidFill>
                  <a:schemeClr val="tx2"/>
                </a:solidFill>
              </a:rPr>
              <a:t>Page </a:t>
            </a:r>
            <a:fld id="{EC95777D-60E4-DE45-9EA7-FF2E18CAEEC5}" type="slidenum">
              <a:rPr lang="en-US" altLang="en-US" sz="1000" baseline="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altLang="en-US" sz="1000" baseline="0">
                <a:solidFill>
                  <a:schemeClr val="tx2"/>
                </a:solidFill>
              </a:rPr>
              <a:t> 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BBFCBD-A37B-364E-995C-57ABF1ABF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3062288"/>
            <a:ext cx="1592263" cy="12049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1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8261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1930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0"/>
            <a:ext cx="6248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6794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5944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7075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0"/>
            <a:ext cx="8534400" cy="647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1103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277BE5-BF24-6041-B19A-E75F725BF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DF31D0-7BB4-6042-B08A-6D5D977B9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F876B3-3DEE-3B4D-BED6-423EE47E6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1F54D-6DA5-8141-93F5-4DF0F3E83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75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9D222-1C4C-8D47-AE52-126B1074F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1D2F7-D35A-EA48-A09A-9DC3F6168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35D3B-CABE-F846-95A5-B8747C03B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D42E7-B999-A44D-B05B-8B31D7589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72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3C3C32-3BFC-9D44-AC8E-9A402A718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924645-9BFA-B040-94EE-0499EC6DB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83C35-6BDF-E447-9BEF-63A9837F3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E1161-DA28-A643-9C18-719134E33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01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985EC-6622-DF45-B763-0A78EB7B2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8B94D-C4F9-A042-B569-522F8C1A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4990D-B943-874F-B44A-D55171EDF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B4FEA-AFAE-7B4D-A221-BCE4546C8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348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9A97D0-A539-D44A-81C8-8A50F3748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E252DB-4F3D-714F-9B1B-5C7B94A3F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AF51CC-CDCF-9948-83EA-89EDA6D7E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396D4-CA76-E24F-A855-9854B01A3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21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4623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B53A89-9643-334D-9D3F-33579EA45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6EE5D1-0B75-4240-85BF-1369EC21E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B4C962-7B63-D148-8B29-4CE6D72FD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6C82B-7676-8D42-B19B-3BCE45304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529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96FAB8-6057-B543-92D1-E889E8F21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BF8693-B6AA-5B49-96E0-E10A39A86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FBF435-6ADE-FA47-8EDE-ED82686A1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62E07-1D9B-9E4C-A2CD-A80B9E534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128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8788D-8338-AB48-B9AD-DBC4864AD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D2419-0069-AE43-A6CE-CD689A779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E2F5A-0E62-FA4A-ACDF-DF27D365D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88CC0-5698-844D-BF62-0B7B4F971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16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ADD4B-DB15-9C47-B354-C98B13B07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29E62-DCF4-A04C-9679-08BBD8DFB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65237-435D-F241-A6C6-678587737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BA241-9DE7-8E4D-8E1A-B95C99FCE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248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459CAB-4310-0643-B0F7-078E94919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786F7-918D-9E4B-A101-14C3DB430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4716C-B1DD-CD44-AE0A-49F83A752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06D04-E699-2249-92B9-BDDD44F0A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495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C8F594-E935-DF42-84C7-C0B9E9116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1E4DE9-22CD-3048-A24D-B58D71FD5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BF053B-D6F7-574A-BB92-05F5212E0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F3C06-BDB9-6F45-BB36-399781FB5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7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4707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933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3965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2829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9257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4263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8581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2EEBFED-3EF3-FB48-95C5-FE8035930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5" tIns="46034" rIns="92065" bIns="460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8614CBD-1062-DE4B-AE55-ACA6E0470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343BE121-C692-B84D-B329-F93C5E1BA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lIns="91430" tIns="45715" rIns="91430" bIns="45715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366ABE-7CE8-2149-8034-83D5096E6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643255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 b="1" baseline="0">
                <a:solidFill>
                  <a:schemeClr val="tx2"/>
                </a:solidFill>
                <a:latin typeface="Arial" panose="020B0604020202020204" pitchFamily="34" charset="0"/>
              </a:rPr>
              <a:t>Page </a:t>
            </a:r>
            <a:fld id="{B2A8FABD-B7B1-6948-99BB-2368ABC46B61}" type="slidenum">
              <a:rPr lang="en-US" altLang="en-US" sz="2000" b="1" baseline="0">
                <a:solidFill>
                  <a:schemeClr val="tx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altLang="en-US" sz="1800" b="1" baseline="0">
                <a:solidFill>
                  <a:schemeClr val="tx2"/>
                </a:solidFill>
              </a:rPr>
              <a:t>  </a:t>
            </a:r>
            <a:r>
              <a:rPr lang="en-US" altLang="en-US" sz="1000" baseline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8F63DEF0-22EE-2448-8970-B2EB392C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5pPr>
      <a:lvl6pPr marL="457153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6pPr>
      <a:lvl7pPr marL="914305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7pPr>
      <a:lvl8pPr marL="1371458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8pPr>
      <a:lvl9pPr marL="182861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9pPr>
    </p:titleStyle>
    <p:bodyStyle>
      <a:lvl1pPr marL="284163" indent="-2841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SzPct val="100000"/>
        <a:buChar char="•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684213" indent="-227013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1413" indent="-227013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41463" indent="-169863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998663" indent="-169863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5pPr>
      <a:lvl6pPr marL="2457195" indent="-171432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6pPr>
      <a:lvl7pPr marL="2914348" indent="-171432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7pPr>
      <a:lvl8pPr marL="3371500" indent="-171432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8pPr>
      <a:lvl9pPr marL="3828653" indent="-171432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733531-9663-6943-8BF0-112EBFB87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B8D0494-2D9C-AB44-8C67-B64CF8E32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993639-EED3-454E-920E-988676D6F3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513513"/>
            <a:ext cx="359251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CD8755-F63B-4C48-8710-407B826B87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2088" y="6523038"/>
            <a:ext cx="2895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3D71C4-D2A5-6041-A026-99B9924D0D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7688" y="6523038"/>
            <a:ext cx="2133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latin typeface="Arial" panose="020B0604020202020204" pitchFamily="34" charset="0"/>
              </a:defRPr>
            </a:lvl1pPr>
          </a:lstStyle>
          <a:p>
            <a:fld id="{50DD82D9-3849-0A43-A4BF-73C1362DDB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1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40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492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8645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5797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227B2A-B588-3141-8539-3AA697D5D2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533400"/>
            <a:ext cx="6553200" cy="20574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2613"/>
              </a:spcAft>
            </a:pPr>
            <a:r>
              <a:rPr lang="en-US" altLang="en-US" dirty="0">
                <a:ea typeface="ヒラギノ角ゴ Pro W3" panose="020B0300000000000000" pitchFamily="34" charset="-128"/>
              </a:rPr>
              <a:t>Lecture 13</a:t>
            </a:r>
            <a:br>
              <a:rPr lang="en-US" altLang="en-US" dirty="0">
                <a:ea typeface="ヒラギノ角ゴ Pro W3" panose="020B0300000000000000" pitchFamily="34" charset="-128"/>
              </a:rPr>
            </a:br>
            <a:r>
              <a:rPr lang="en-US" altLang="en-US" dirty="0">
                <a:ea typeface="ヒラギノ角ゴ Pro W3" panose="020B0300000000000000" pitchFamily="34" charset="-128"/>
              </a:rPr>
              <a:t>The applications of tomography:</a:t>
            </a:r>
            <a:br>
              <a:rPr lang="en-US" altLang="en-US" dirty="0">
                <a:ea typeface="ヒラギノ角ゴ Pro W3" panose="020B0300000000000000" pitchFamily="34" charset="-128"/>
              </a:rPr>
            </a:br>
            <a:r>
              <a:rPr lang="en-US" altLang="en-US" dirty="0">
                <a:ea typeface="ヒラギノ角ゴ Pro W3" panose="020B0300000000000000" pitchFamily="34" charset="-128"/>
              </a:rPr>
              <a:t>MCAO, MOAO, GLAO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5E1A0805-6AE6-5843-95C1-F970F23017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66850" y="4670425"/>
            <a:ext cx="6400800" cy="1752600"/>
          </a:xfrm>
        </p:spPr>
        <p:txBody>
          <a:bodyPr/>
          <a:lstStyle/>
          <a:p>
            <a:r>
              <a:rPr lang="en-US" altLang="en-US" sz="2400" dirty="0">
                <a:ea typeface="ヒラギノ角ゴ Pro W3" panose="020B0300000000000000" pitchFamily="34" charset="-128"/>
              </a:rPr>
              <a:t>Claire Max</a:t>
            </a:r>
          </a:p>
          <a:p>
            <a:r>
              <a:rPr lang="en-US" altLang="en-US" sz="2400" dirty="0">
                <a:ea typeface="ヒラギノ角ゴ Pro W3" panose="020B0300000000000000" pitchFamily="34" charset="-128"/>
              </a:rPr>
              <a:t>AY 289</a:t>
            </a:r>
          </a:p>
          <a:p>
            <a:r>
              <a:rPr lang="en-US" altLang="en-US" sz="2400" dirty="0">
                <a:ea typeface="ヒラギノ角ゴ Pro W3" panose="020B0300000000000000" pitchFamily="34" charset="-128"/>
              </a:rPr>
              <a:t>February 20, 2020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>
            <a:extLst>
              <a:ext uri="{FF2B5EF4-FFF2-40B4-BE49-F238E27FC236}">
                <a16:creationId xmlns:a16="http://schemas.microsoft.com/office/drawing/2014/main" id="{BBEB6D70-1A8E-EE4C-BDC9-E0172214227A}"/>
              </a:ext>
            </a:extLst>
          </p:cNvPr>
          <p:cNvSpPr txBox="1">
            <a:spLocks noGrp="1"/>
          </p:cNvSpPr>
          <p:nvPr/>
        </p:nvSpPr>
        <p:spPr bwMode="auto">
          <a:xfrm>
            <a:off x="6897688" y="6523038"/>
            <a:ext cx="21336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6436CB87-192F-A74D-AC02-88335F5DCA40}" type="slidenum">
              <a:rPr lang="en-US" altLang="en-US" sz="1400" baseline="0">
                <a:latin typeface="Arial" panose="020B0604020202020204" pitchFamily="34" charset="0"/>
              </a:rPr>
              <a:pPr algn="r" eaLnBrk="1" hangingPunct="1"/>
              <a:t>10</a:t>
            </a:fld>
            <a:endParaRPr lang="en-US" altLang="en-US" sz="1400" baseline="0">
              <a:latin typeface="Arial" panose="020B0604020202020204" pitchFamily="34" charset="0"/>
            </a:endParaRP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1917E979-A142-0044-9196-DB9DC92B1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5486400"/>
            <a:ext cx="87312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2286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tx2"/>
              </a:buClr>
              <a:buFont typeface="Times" pitchFamily="2" charset="0"/>
              <a:buChar char="•"/>
            </a:pPr>
            <a:r>
              <a:rPr lang="en-US" altLang="en-US" sz="1600" b="1" baseline="0">
                <a:latin typeface="Trebuchet MS" panose="020B0703020202090204" pitchFamily="34" charset="0"/>
              </a:rPr>
              <a:t>Each wavefront sensor measures the integral of index variation along the ray lines</a:t>
            </a:r>
          </a:p>
          <a:p>
            <a:pPr eaLnBrk="1" hangingPunct="1">
              <a:lnSpc>
                <a:spcPct val="120000"/>
              </a:lnSpc>
              <a:buClr>
                <a:schemeClr val="tx2"/>
              </a:buClr>
              <a:buFont typeface="Times" pitchFamily="2" charset="0"/>
              <a:buChar char="•"/>
            </a:pPr>
            <a:r>
              <a:rPr lang="en-US" altLang="en-US" sz="1600" b="1" baseline="0">
                <a:latin typeface="Trebuchet MS" panose="020B0703020202090204" pitchFamily="34" charset="0"/>
              </a:rPr>
              <a:t>The line integral along z determines the </a:t>
            </a:r>
            <a:r>
              <a:rPr lang="en-US" altLang="en-US" sz="1600" b="1" i="1" baseline="0">
                <a:latin typeface="Trebuchet MS" panose="020B0703020202090204" pitchFamily="34" charset="0"/>
              </a:rPr>
              <a:t>k</a:t>
            </a:r>
            <a:r>
              <a:rPr lang="en-US" altLang="en-US" sz="1600" b="1" i="1">
                <a:latin typeface="Trebuchet MS" panose="020B0703020202090204" pitchFamily="34" charset="0"/>
              </a:rPr>
              <a:t>z</a:t>
            </a:r>
            <a:r>
              <a:rPr lang="en-US" altLang="en-US" sz="1600" b="1" i="1" baseline="0">
                <a:latin typeface="Trebuchet MS" panose="020B0703020202090204" pitchFamily="34" charset="0"/>
              </a:rPr>
              <a:t>=</a:t>
            </a:r>
            <a:r>
              <a:rPr lang="en-US" altLang="en-US" sz="1600" b="1" baseline="0">
                <a:latin typeface="Trebuchet MS" panose="020B0703020202090204" pitchFamily="34" charset="0"/>
              </a:rPr>
              <a:t>0 Fourier spatial frequency component</a:t>
            </a:r>
          </a:p>
          <a:p>
            <a:pPr eaLnBrk="1" hangingPunct="1">
              <a:lnSpc>
                <a:spcPct val="120000"/>
              </a:lnSpc>
              <a:buClr>
                <a:schemeClr val="tx2"/>
              </a:buClr>
              <a:buFont typeface="Times" pitchFamily="2" charset="0"/>
              <a:buChar char="•"/>
            </a:pPr>
            <a:r>
              <a:rPr lang="en-US" altLang="en-US" sz="1600" b="1" baseline="0">
                <a:latin typeface="Trebuchet MS" panose="020B0703020202090204" pitchFamily="34" charset="0"/>
              </a:rPr>
              <a:t>Projections at several angles sample the </a:t>
            </a:r>
            <a:r>
              <a:rPr lang="en-US" altLang="en-US" sz="1600" b="1" i="1" baseline="0">
                <a:latin typeface="Trebuchet MS" panose="020B0703020202090204" pitchFamily="34" charset="0"/>
              </a:rPr>
              <a:t>k</a:t>
            </a:r>
            <a:r>
              <a:rPr lang="en-US" altLang="en-US" sz="1600" b="1" i="1">
                <a:latin typeface="Trebuchet MS" panose="020B0703020202090204" pitchFamily="34" charset="0"/>
              </a:rPr>
              <a:t>x</a:t>
            </a:r>
            <a:r>
              <a:rPr lang="en-US" altLang="en-US" sz="1600" b="1" i="1" baseline="0">
                <a:latin typeface="Trebuchet MS" panose="020B0703020202090204" pitchFamily="34" charset="0"/>
              </a:rPr>
              <a:t>,k</a:t>
            </a:r>
            <a:r>
              <a:rPr lang="en-US" altLang="en-US" sz="1600" b="1" i="1">
                <a:latin typeface="Trebuchet MS" panose="020B0703020202090204" pitchFamily="34" charset="0"/>
              </a:rPr>
              <a:t>y</a:t>
            </a:r>
            <a:r>
              <a:rPr lang="en-US" altLang="en-US" sz="1600" b="1" i="1" baseline="0">
                <a:latin typeface="Trebuchet MS" panose="020B0703020202090204" pitchFamily="34" charset="0"/>
              </a:rPr>
              <a:t>,k</a:t>
            </a:r>
            <a:r>
              <a:rPr lang="en-US" altLang="en-US" sz="1600" b="1" i="1">
                <a:latin typeface="Trebuchet MS" panose="020B0703020202090204" pitchFamily="34" charset="0"/>
              </a:rPr>
              <a:t>z</a:t>
            </a:r>
            <a:r>
              <a:rPr lang="en-US" altLang="en-US" sz="1600" b="1" baseline="0">
                <a:latin typeface="Trebuchet MS" panose="020B0703020202090204" pitchFamily="34" charset="0"/>
              </a:rPr>
              <a:t> volume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0AF6E2C1-777F-104B-9E56-7AF8F708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1604963"/>
            <a:ext cx="1831975" cy="2144712"/>
          </a:xfrm>
          <a:prstGeom prst="rect">
            <a:avLst/>
          </a:prstGeom>
          <a:solidFill>
            <a:srgbClr val="061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sp>
        <p:nvSpPr>
          <p:cNvPr id="34820" name="Line 8">
            <a:extLst>
              <a:ext uri="{FF2B5EF4-FFF2-40B4-BE49-F238E27FC236}">
                <a16:creationId xmlns:a16="http://schemas.microsoft.com/office/drawing/2014/main" id="{391F3B80-89BE-F44E-9E1D-EE31517AC7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5563" y="2624138"/>
            <a:ext cx="248285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4821" name="Line 9">
            <a:extLst>
              <a:ext uri="{FF2B5EF4-FFF2-40B4-BE49-F238E27FC236}">
                <a16:creationId xmlns:a16="http://schemas.microsoft.com/office/drawing/2014/main" id="{A557FCA4-DEA6-E24C-B814-0B61D7638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25" y="1312863"/>
            <a:ext cx="0" cy="27622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4822" name="Text Box 10">
            <a:extLst>
              <a:ext uri="{FF2B5EF4-FFF2-40B4-BE49-F238E27FC236}">
                <a16:creationId xmlns:a16="http://schemas.microsoft.com/office/drawing/2014/main" id="{9DA666DF-F75F-754A-A926-AA929C13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2411413"/>
            <a:ext cx="49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 b="1" i="1" baseline="0">
                <a:latin typeface="Times New Roman" panose="02020603050405020304" pitchFamily="18" charset="0"/>
              </a:rPr>
              <a:t>k</a:t>
            </a:r>
            <a:r>
              <a:rPr lang="en-US" altLang="en-US" sz="2000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823" name="Text Box 11">
            <a:extLst>
              <a:ext uri="{FF2B5EF4-FFF2-40B4-BE49-F238E27FC236}">
                <a16:creationId xmlns:a16="http://schemas.microsoft.com/office/drawing/2014/main" id="{FFB48E4D-3F21-5342-AD4E-C13B66E44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1035050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 b="1" i="1" baseline="0">
                <a:latin typeface="Times New Roman" panose="02020603050405020304" pitchFamily="18" charset="0"/>
              </a:rPr>
              <a:t>k</a:t>
            </a:r>
            <a:r>
              <a:rPr lang="en-US" altLang="en-US" sz="2000" b="1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34824" name="Line 12">
            <a:extLst>
              <a:ext uri="{FF2B5EF4-FFF2-40B4-BE49-F238E27FC236}">
                <a16:creationId xmlns:a16="http://schemas.microsoft.com/office/drawing/2014/main" id="{2FECCBC5-9919-574D-A79E-0896B01E765F}"/>
              </a:ext>
            </a:extLst>
          </p:cNvPr>
          <p:cNvSpPr>
            <a:spLocks noChangeShapeType="1"/>
          </p:cNvSpPr>
          <p:nvPr/>
        </p:nvSpPr>
        <p:spPr bwMode="auto">
          <a:xfrm rot="20959160" flipH="1">
            <a:off x="5389563" y="2620963"/>
            <a:ext cx="20764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4825" name="Line 13">
            <a:extLst>
              <a:ext uri="{FF2B5EF4-FFF2-40B4-BE49-F238E27FC236}">
                <a16:creationId xmlns:a16="http://schemas.microsoft.com/office/drawing/2014/main" id="{A6620B41-C2FE-214C-9BA0-FDC4C5FBA677}"/>
              </a:ext>
            </a:extLst>
          </p:cNvPr>
          <p:cNvSpPr>
            <a:spLocks noChangeShapeType="1"/>
          </p:cNvSpPr>
          <p:nvPr/>
        </p:nvSpPr>
        <p:spPr bwMode="auto">
          <a:xfrm rot="640840">
            <a:off x="5370513" y="2628900"/>
            <a:ext cx="20764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4826" name="Line 14">
            <a:extLst>
              <a:ext uri="{FF2B5EF4-FFF2-40B4-BE49-F238E27FC236}">
                <a16:creationId xmlns:a16="http://schemas.microsoft.com/office/drawing/2014/main" id="{E5D0FF11-6F2F-1248-A414-BB1AD75B73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8763" y="2525713"/>
            <a:ext cx="2076450" cy="20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4827" name="Text Box 17">
            <a:extLst>
              <a:ext uri="{FF2B5EF4-FFF2-40B4-BE49-F238E27FC236}">
                <a16:creationId xmlns:a16="http://schemas.microsoft.com/office/drawing/2014/main" id="{7D2DFE43-39A7-8D4B-8286-CD98792A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7543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i="1" baseline="0">
                <a:latin typeface="Trebuchet MS" panose="020B0703020202090204" pitchFamily="34" charset="0"/>
              </a:rPr>
              <a:t>Fourier slice</a:t>
            </a:r>
            <a:r>
              <a:rPr lang="en-US" altLang="en-US" baseline="0">
                <a:latin typeface="Trebuchet MS" panose="020B0703020202090204" pitchFamily="34" charset="0"/>
              </a:rPr>
              <a:t> theorem in tomography</a:t>
            </a:r>
            <a:endParaRPr lang="en-US" altLang="en-US" sz="2000" baseline="0">
              <a:latin typeface="Trebuchet MS" panose="020B0703020202090204" pitchFamily="34" charset="0"/>
            </a:endParaRPr>
          </a:p>
          <a:p>
            <a:pPr eaLnBrk="1" hangingPunct="1"/>
            <a:r>
              <a:rPr lang="en-US" altLang="en-US" sz="1800" baseline="0">
                <a:latin typeface="Trebuchet MS" panose="020B0703020202090204" pitchFamily="34" charset="0"/>
              </a:rPr>
              <a:t>(Kak, </a:t>
            </a:r>
            <a:r>
              <a:rPr lang="en-US" altLang="en-US" sz="1800" i="1" baseline="0">
                <a:latin typeface="Trebuchet MS" panose="020B0703020202090204" pitchFamily="34" charset="0"/>
              </a:rPr>
              <a:t>Computer Aided Tomography</a:t>
            </a:r>
            <a:r>
              <a:rPr lang="en-US" altLang="en-US" sz="1800" baseline="0">
                <a:latin typeface="Trebuchet MS" panose="020B0703020202090204" pitchFamily="34" charset="0"/>
              </a:rPr>
              <a:t>, 1988)</a:t>
            </a:r>
          </a:p>
        </p:txBody>
      </p:sp>
      <p:sp>
        <p:nvSpPr>
          <p:cNvPr id="34828" name="Rectangle 19">
            <a:extLst>
              <a:ext uri="{FF2B5EF4-FFF2-40B4-BE49-F238E27FC236}">
                <a16:creationId xmlns:a16="http://schemas.microsoft.com/office/drawing/2014/main" id="{DE13DF78-9FC6-7F41-8352-4C83A8B3B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1879600"/>
            <a:ext cx="2527300" cy="19097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sp>
        <p:nvSpPr>
          <p:cNvPr id="34829" name="Freeform 20">
            <a:extLst>
              <a:ext uri="{FF2B5EF4-FFF2-40B4-BE49-F238E27FC236}">
                <a16:creationId xmlns:a16="http://schemas.microsoft.com/office/drawing/2014/main" id="{9A7E1D63-681C-CD48-9A84-4C34FA35510D}"/>
              </a:ext>
            </a:extLst>
          </p:cNvPr>
          <p:cNvSpPr>
            <a:spLocks/>
          </p:cNvSpPr>
          <p:nvPr/>
        </p:nvSpPr>
        <p:spPr bwMode="auto">
          <a:xfrm>
            <a:off x="1614488" y="2720975"/>
            <a:ext cx="2471737" cy="228600"/>
          </a:xfrm>
          <a:custGeom>
            <a:avLst/>
            <a:gdLst>
              <a:gd name="T0" fmla="*/ 2147483647 w 1297"/>
              <a:gd name="T1" fmla="*/ 2147483647 h 97"/>
              <a:gd name="T2" fmla="*/ 2147483647 w 1297"/>
              <a:gd name="T3" fmla="*/ 2147483647 h 97"/>
              <a:gd name="T4" fmla="*/ 2147483647 w 1297"/>
              <a:gd name="T5" fmla="*/ 2147483647 h 97"/>
              <a:gd name="T6" fmla="*/ 2147483647 w 1297"/>
              <a:gd name="T7" fmla="*/ 2147483647 h 97"/>
              <a:gd name="T8" fmla="*/ 2147483647 w 1297"/>
              <a:gd name="T9" fmla="*/ 2147483647 h 97"/>
              <a:gd name="T10" fmla="*/ 2147483647 w 1297"/>
              <a:gd name="T11" fmla="*/ 2147483647 h 97"/>
              <a:gd name="T12" fmla="*/ 2147483647 w 1297"/>
              <a:gd name="T13" fmla="*/ 2147483647 h 97"/>
              <a:gd name="T14" fmla="*/ 2147483647 w 1297"/>
              <a:gd name="T15" fmla="*/ 2147483647 h 97"/>
              <a:gd name="T16" fmla="*/ 2147483647 w 1297"/>
              <a:gd name="T17" fmla="*/ 2147483647 h 97"/>
              <a:gd name="T18" fmla="*/ 2147483647 w 1297"/>
              <a:gd name="T19" fmla="*/ 2147483647 h 97"/>
              <a:gd name="T20" fmla="*/ 2147483647 w 1297"/>
              <a:gd name="T21" fmla="*/ 2147483647 h 97"/>
              <a:gd name="T22" fmla="*/ 2147483647 w 1297"/>
              <a:gd name="T23" fmla="*/ 2147483647 h 97"/>
              <a:gd name="T24" fmla="*/ 2147483647 w 1297"/>
              <a:gd name="T25" fmla="*/ 2147483647 h 97"/>
              <a:gd name="T26" fmla="*/ 2147483647 w 1297"/>
              <a:gd name="T27" fmla="*/ 2147483647 h 97"/>
              <a:gd name="T28" fmla="*/ 2147483647 w 1297"/>
              <a:gd name="T29" fmla="*/ 2147483647 h 97"/>
              <a:gd name="T30" fmla="*/ 2147483647 w 1297"/>
              <a:gd name="T31" fmla="*/ 2147483647 h 97"/>
              <a:gd name="T32" fmla="*/ 2147483647 w 1297"/>
              <a:gd name="T33" fmla="*/ 0 h 97"/>
              <a:gd name="T34" fmla="*/ 2147483647 w 1297"/>
              <a:gd name="T35" fmla="*/ 2147483647 h 97"/>
              <a:gd name="T36" fmla="*/ 2147483647 w 1297"/>
              <a:gd name="T37" fmla="*/ 2147483647 h 97"/>
              <a:gd name="T38" fmla="*/ 2147483647 w 1297"/>
              <a:gd name="T39" fmla="*/ 2147483647 h 97"/>
              <a:gd name="T40" fmla="*/ 2147483647 w 1297"/>
              <a:gd name="T41" fmla="*/ 2147483647 h 97"/>
              <a:gd name="T42" fmla="*/ 2147483647 w 1297"/>
              <a:gd name="T43" fmla="*/ 2147483647 h 97"/>
              <a:gd name="T44" fmla="*/ 2147483647 w 1297"/>
              <a:gd name="T45" fmla="*/ 2147483647 h 97"/>
              <a:gd name="T46" fmla="*/ 2147483647 w 1297"/>
              <a:gd name="T47" fmla="*/ 2147483647 h 97"/>
              <a:gd name="T48" fmla="*/ 0 w 1297"/>
              <a:gd name="T49" fmla="*/ 2147483647 h 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7"/>
              <a:gd name="T76" fmla="*/ 0 h 97"/>
              <a:gd name="T77" fmla="*/ 1297 w 1297"/>
              <a:gd name="T78" fmla="*/ 97 h 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7" h="97">
                <a:moveTo>
                  <a:pt x="1296" y="27"/>
                </a:moveTo>
                <a:lnTo>
                  <a:pt x="1243" y="82"/>
                </a:lnTo>
                <a:lnTo>
                  <a:pt x="1202" y="82"/>
                </a:lnTo>
                <a:lnTo>
                  <a:pt x="1161" y="96"/>
                </a:lnTo>
                <a:lnTo>
                  <a:pt x="1107" y="82"/>
                </a:lnTo>
                <a:lnTo>
                  <a:pt x="1011" y="68"/>
                </a:lnTo>
                <a:lnTo>
                  <a:pt x="970" y="41"/>
                </a:lnTo>
                <a:lnTo>
                  <a:pt x="875" y="14"/>
                </a:lnTo>
                <a:lnTo>
                  <a:pt x="820" y="28"/>
                </a:lnTo>
                <a:lnTo>
                  <a:pt x="779" y="82"/>
                </a:lnTo>
                <a:lnTo>
                  <a:pt x="697" y="96"/>
                </a:lnTo>
                <a:lnTo>
                  <a:pt x="656" y="96"/>
                </a:lnTo>
                <a:lnTo>
                  <a:pt x="616" y="82"/>
                </a:lnTo>
                <a:lnTo>
                  <a:pt x="547" y="55"/>
                </a:lnTo>
                <a:lnTo>
                  <a:pt x="493" y="14"/>
                </a:lnTo>
                <a:lnTo>
                  <a:pt x="452" y="14"/>
                </a:lnTo>
                <a:lnTo>
                  <a:pt x="397" y="0"/>
                </a:lnTo>
                <a:lnTo>
                  <a:pt x="356" y="28"/>
                </a:lnTo>
                <a:lnTo>
                  <a:pt x="315" y="41"/>
                </a:lnTo>
                <a:lnTo>
                  <a:pt x="275" y="68"/>
                </a:lnTo>
                <a:lnTo>
                  <a:pt x="247" y="96"/>
                </a:lnTo>
                <a:lnTo>
                  <a:pt x="206" y="96"/>
                </a:lnTo>
                <a:lnTo>
                  <a:pt x="165" y="68"/>
                </a:lnTo>
                <a:lnTo>
                  <a:pt x="125" y="68"/>
                </a:lnTo>
                <a:lnTo>
                  <a:pt x="0" y="75"/>
                </a:lnTo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4830" name="Freeform 21">
            <a:extLst>
              <a:ext uri="{FF2B5EF4-FFF2-40B4-BE49-F238E27FC236}">
                <a16:creationId xmlns:a16="http://schemas.microsoft.com/office/drawing/2014/main" id="{0C35DBF0-0AA4-A540-A992-71145BE98D0F}"/>
              </a:ext>
            </a:extLst>
          </p:cNvPr>
          <p:cNvSpPr>
            <a:spLocks/>
          </p:cNvSpPr>
          <p:nvPr/>
        </p:nvSpPr>
        <p:spPr bwMode="auto">
          <a:xfrm>
            <a:off x="1633538" y="2506663"/>
            <a:ext cx="2471737" cy="225425"/>
          </a:xfrm>
          <a:custGeom>
            <a:avLst/>
            <a:gdLst>
              <a:gd name="T0" fmla="*/ 2147483647 w 1297"/>
              <a:gd name="T1" fmla="*/ 2147483647 h 97"/>
              <a:gd name="T2" fmla="*/ 2147483647 w 1297"/>
              <a:gd name="T3" fmla="*/ 2147483647 h 97"/>
              <a:gd name="T4" fmla="*/ 2147483647 w 1297"/>
              <a:gd name="T5" fmla="*/ 2147483647 h 97"/>
              <a:gd name="T6" fmla="*/ 2147483647 w 1297"/>
              <a:gd name="T7" fmla="*/ 2147483647 h 97"/>
              <a:gd name="T8" fmla="*/ 2147483647 w 1297"/>
              <a:gd name="T9" fmla="*/ 2147483647 h 97"/>
              <a:gd name="T10" fmla="*/ 2147483647 w 1297"/>
              <a:gd name="T11" fmla="*/ 2147483647 h 97"/>
              <a:gd name="T12" fmla="*/ 2147483647 w 1297"/>
              <a:gd name="T13" fmla="*/ 2147483647 h 97"/>
              <a:gd name="T14" fmla="*/ 2147483647 w 1297"/>
              <a:gd name="T15" fmla="*/ 2147483647 h 97"/>
              <a:gd name="T16" fmla="*/ 2147483647 w 1297"/>
              <a:gd name="T17" fmla="*/ 2147483647 h 97"/>
              <a:gd name="T18" fmla="*/ 2147483647 w 1297"/>
              <a:gd name="T19" fmla="*/ 2147483647 h 97"/>
              <a:gd name="T20" fmla="*/ 2147483647 w 1297"/>
              <a:gd name="T21" fmla="*/ 2147483647 h 97"/>
              <a:gd name="T22" fmla="*/ 2147483647 w 1297"/>
              <a:gd name="T23" fmla="*/ 2147483647 h 97"/>
              <a:gd name="T24" fmla="*/ 2147483647 w 1297"/>
              <a:gd name="T25" fmla="*/ 2147483647 h 97"/>
              <a:gd name="T26" fmla="*/ 2147483647 w 1297"/>
              <a:gd name="T27" fmla="*/ 2147483647 h 97"/>
              <a:gd name="T28" fmla="*/ 2147483647 w 1297"/>
              <a:gd name="T29" fmla="*/ 2147483647 h 97"/>
              <a:gd name="T30" fmla="*/ 2147483647 w 1297"/>
              <a:gd name="T31" fmla="*/ 2147483647 h 97"/>
              <a:gd name="T32" fmla="*/ 2147483647 w 1297"/>
              <a:gd name="T33" fmla="*/ 0 h 97"/>
              <a:gd name="T34" fmla="*/ 2147483647 w 1297"/>
              <a:gd name="T35" fmla="*/ 2147483647 h 97"/>
              <a:gd name="T36" fmla="*/ 2147483647 w 1297"/>
              <a:gd name="T37" fmla="*/ 2147483647 h 97"/>
              <a:gd name="T38" fmla="*/ 2147483647 w 1297"/>
              <a:gd name="T39" fmla="*/ 2147483647 h 97"/>
              <a:gd name="T40" fmla="*/ 2147483647 w 1297"/>
              <a:gd name="T41" fmla="*/ 2147483647 h 97"/>
              <a:gd name="T42" fmla="*/ 2147483647 w 1297"/>
              <a:gd name="T43" fmla="*/ 2147483647 h 97"/>
              <a:gd name="T44" fmla="*/ 2147483647 w 1297"/>
              <a:gd name="T45" fmla="*/ 2147483647 h 97"/>
              <a:gd name="T46" fmla="*/ 2147483647 w 1297"/>
              <a:gd name="T47" fmla="*/ 2147483647 h 97"/>
              <a:gd name="T48" fmla="*/ 0 w 1297"/>
              <a:gd name="T49" fmla="*/ 2147483647 h 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7"/>
              <a:gd name="T76" fmla="*/ 0 h 97"/>
              <a:gd name="T77" fmla="*/ 1297 w 1297"/>
              <a:gd name="T78" fmla="*/ 97 h 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7" h="97">
                <a:moveTo>
                  <a:pt x="1296" y="27"/>
                </a:moveTo>
                <a:lnTo>
                  <a:pt x="1243" y="82"/>
                </a:lnTo>
                <a:lnTo>
                  <a:pt x="1202" y="82"/>
                </a:lnTo>
                <a:lnTo>
                  <a:pt x="1161" y="96"/>
                </a:lnTo>
                <a:lnTo>
                  <a:pt x="1107" y="82"/>
                </a:lnTo>
                <a:lnTo>
                  <a:pt x="1011" y="68"/>
                </a:lnTo>
                <a:lnTo>
                  <a:pt x="970" y="41"/>
                </a:lnTo>
                <a:lnTo>
                  <a:pt x="875" y="14"/>
                </a:lnTo>
                <a:lnTo>
                  <a:pt x="820" y="28"/>
                </a:lnTo>
                <a:lnTo>
                  <a:pt x="779" y="82"/>
                </a:lnTo>
                <a:lnTo>
                  <a:pt x="697" y="96"/>
                </a:lnTo>
                <a:lnTo>
                  <a:pt x="656" y="96"/>
                </a:lnTo>
                <a:lnTo>
                  <a:pt x="616" y="82"/>
                </a:lnTo>
                <a:lnTo>
                  <a:pt x="547" y="55"/>
                </a:lnTo>
                <a:lnTo>
                  <a:pt x="493" y="14"/>
                </a:lnTo>
                <a:lnTo>
                  <a:pt x="452" y="14"/>
                </a:lnTo>
                <a:lnTo>
                  <a:pt x="397" y="0"/>
                </a:lnTo>
                <a:lnTo>
                  <a:pt x="356" y="28"/>
                </a:lnTo>
                <a:lnTo>
                  <a:pt x="315" y="41"/>
                </a:lnTo>
                <a:lnTo>
                  <a:pt x="275" y="68"/>
                </a:lnTo>
                <a:lnTo>
                  <a:pt x="247" y="96"/>
                </a:lnTo>
                <a:lnTo>
                  <a:pt x="206" y="96"/>
                </a:lnTo>
                <a:lnTo>
                  <a:pt x="165" y="68"/>
                </a:lnTo>
                <a:lnTo>
                  <a:pt x="125" y="68"/>
                </a:lnTo>
                <a:lnTo>
                  <a:pt x="0" y="75"/>
                </a:lnTo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4831" name="Freeform 22">
            <a:extLst>
              <a:ext uri="{FF2B5EF4-FFF2-40B4-BE49-F238E27FC236}">
                <a16:creationId xmlns:a16="http://schemas.microsoft.com/office/drawing/2014/main" id="{D519D011-B4F2-4F4A-960A-6C3943BCEED3}"/>
              </a:ext>
            </a:extLst>
          </p:cNvPr>
          <p:cNvSpPr>
            <a:spLocks noChangeAspect="1"/>
          </p:cNvSpPr>
          <p:nvPr/>
        </p:nvSpPr>
        <p:spPr bwMode="auto">
          <a:xfrm>
            <a:off x="1462088" y="1022350"/>
            <a:ext cx="376237" cy="325438"/>
          </a:xfrm>
          <a:custGeom>
            <a:avLst/>
            <a:gdLst>
              <a:gd name="T0" fmla="*/ 2147483647 w 358"/>
              <a:gd name="T1" fmla="*/ 0 h 301"/>
              <a:gd name="T2" fmla="*/ 2147483647 w 358"/>
              <a:gd name="T3" fmla="*/ 2147483647 h 301"/>
              <a:gd name="T4" fmla="*/ 0 w 358"/>
              <a:gd name="T5" fmla="*/ 2147483647 h 301"/>
              <a:gd name="T6" fmla="*/ 2147483647 w 358"/>
              <a:gd name="T7" fmla="*/ 2147483647 h 301"/>
              <a:gd name="T8" fmla="*/ 2147483647 w 358"/>
              <a:gd name="T9" fmla="*/ 2147483647 h 301"/>
              <a:gd name="T10" fmla="*/ 2147483647 w 358"/>
              <a:gd name="T11" fmla="*/ 2147483647 h 301"/>
              <a:gd name="T12" fmla="*/ 2147483647 w 358"/>
              <a:gd name="T13" fmla="*/ 2147483647 h 301"/>
              <a:gd name="T14" fmla="*/ 2147483647 w 358"/>
              <a:gd name="T15" fmla="*/ 2147483647 h 301"/>
              <a:gd name="T16" fmla="*/ 2147483647 w 358"/>
              <a:gd name="T17" fmla="*/ 2147483647 h 301"/>
              <a:gd name="T18" fmla="*/ 2147483647 w 358"/>
              <a:gd name="T19" fmla="*/ 2147483647 h 301"/>
              <a:gd name="T20" fmla="*/ 2147483647 w 358"/>
              <a:gd name="T21" fmla="*/ 2147483647 h 301"/>
              <a:gd name="T22" fmla="*/ 2147483647 w 358"/>
              <a:gd name="T23" fmla="*/ 0 h 3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8"/>
              <a:gd name="T37" fmla="*/ 0 h 301"/>
              <a:gd name="T38" fmla="*/ 358 w 358"/>
              <a:gd name="T39" fmla="*/ 301 h 3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8" h="301">
                <a:moveTo>
                  <a:pt x="177" y="0"/>
                </a:moveTo>
                <a:lnTo>
                  <a:pt x="138" y="102"/>
                </a:lnTo>
                <a:lnTo>
                  <a:pt x="0" y="102"/>
                </a:lnTo>
                <a:lnTo>
                  <a:pt x="96" y="186"/>
                </a:lnTo>
                <a:lnTo>
                  <a:pt x="51" y="300"/>
                </a:lnTo>
                <a:lnTo>
                  <a:pt x="66" y="297"/>
                </a:lnTo>
                <a:lnTo>
                  <a:pt x="168" y="234"/>
                </a:lnTo>
                <a:lnTo>
                  <a:pt x="279" y="300"/>
                </a:lnTo>
                <a:lnTo>
                  <a:pt x="240" y="180"/>
                </a:lnTo>
                <a:lnTo>
                  <a:pt x="357" y="102"/>
                </a:lnTo>
                <a:lnTo>
                  <a:pt x="216" y="102"/>
                </a:lnTo>
                <a:lnTo>
                  <a:pt x="177" y="0"/>
                </a:lnTo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34832" name="Group 23">
            <a:extLst>
              <a:ext uri="{FF2B5EF4-FFF2-40B4-BE49-F238E27FC236}">
                <a16:creationId xmlns:a16="http://schemas.microsoft.com/office/drawing/2014/main" id="{72427D5C-53DA-8E40-8E85-E0713DF73CCA}"/>
              </a:ext>
            </a:extLst>
          </p:cNvPr>
          <p:cNvGrpSpPr>
            <a:grpSpLocks/>
          </p:cNvGrpSpPr>
          <p:nvPr/>
        </p:nvGrpSpPr>
        <p:grpSpPr bwMode="auto">
          <a:xfrm>
            <a:off x="1624013" y="1301750"/>
            <a:ext cx="1503362" cy="2811463"/>
            <a:chOff x="870" y="955"/>
            <a:chExt cx="968" cy="1990"/>
          </a:xfrm>
        </p:grpSpPr>
        <p:sp>
          <p:nvSpPr>
            <p:cNvPr id="34856" name="Line 24">
              <a:extLst>
                <a:ext uri="{FF2B5EF4-FFF2-40B4-BE49-F238E27FC236}">
                  <a16:creationId xmlns:a16="http://schemas.microsoft.com/office/drawing/2014/main" id="{A022DCED-11E6-2143-B414-14014991ED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257" y="1034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Line 25">
              <a:extLst>
                <a:ext uri="{FF2B5EF4-FFF2-40B4-BE49-F238E27FC236}">
                  <a16:creationId xmlns:a16="http://schemas.microsoft.com/office/drawing/2014/main" id="{991738A6-1D94-1748-AC76-859F65C447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064" y="1065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Line 26">
              <a:extLst>
                <a:ext uri="{FF2B5EF4-FFF2-40B4-BE49-F238E27FC236}">
                  <a16:creationId xmlns:a16="http://schemas.microsoft.com/office/drawing/2014/main" id="{64F13ADA-3FD9-0A45-860E-4D64F3E0FE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870" y="1075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27">
              <a:extLst>
                <a:ext uri="{FF2B5EF4-FFF2-40B4-BE49-F238E27FC236}">
                  <a16:creationId xmlns:a16="http://schemas.microsoft.com/office/drawing/2014/main" id="{85EEA2BC-262E-C342-A792-032879BB02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838" y="955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Line 28">
              <a:extLst>
                <a:ext uri="{FF2B5EF4-FFF2-40B4-BE49-F238E27FC236}">
                  <a16:creationId xmlns:a16="http://schemas.microsoft.com/office/drawing/2014/main" id="{A1AEF68D-0050-8545-B4B1-4ACB0345B7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644" y="979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Line 29">
              <a:extLst>
                <a:ext uri="{FF2B5EF4-FFF2-40B4-BE49-F238E27FC236}">
                  <a16:creationId xmlns:a16="http://schemas.microsoft.com/office/drawing/2014/main" id="{9EF46D44-8674-344D-ABED-0094B268AC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451" y="1003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3" name="Group 30">
            <a:extLst>
              <a:ext uri="{FF2B5EF4-FFF2-40B4-BE49-F238E27FC236}">
                <a16:creationId xmlns:a16="http://schemas.microsoft.com/office/drawing/2014/main" id="{D04E0944-3502-164B-8BEA-D02D2F99CE8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454150"/>
            <a:ext cx="1639888" cy="2654300"/>
            <a:chOff x="1296" y="1056"/>
            <a:chExt cx="1056" cy="1879"/>
          </a:xfrm>
        </p:grpSpPr>
        <p:sp>
          <p:nvSpPr>
            <p:cNvPr id="34850" name="Line 31">
              <a:extLst>
                <a:ext uri="{FF2B5EF4-FFF2-40B4-BE49-F238E27FC236}">
                  <a16:creationId xmlns:a16="http://schemas.microsoft.com/office/drawing/2014/main" id="{31DD2E4B-A836-594B-B600-3E47A23222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1965" y="1058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32">
              <a:extLst>
                <a:ext uri="{FF2B5EF4-FFF2-40B4-BE49-F238E27FC236}">
                  <a16:creationId xmlns:a16="http://schemas.microsoft.com/office/drawing/2014/main" id="{E7766043-E2D5-7A4F-A145-8F93633877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2151" y="1065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33">
              <a:extLst>
                <a:ext uri="{FF2B5EF4-FFF2-40B4-BE49-F238E27FC236}">
                  <a16:creationId xmlns:a16="http://schemas.microsoft.com/office/drawing/2014/main" id="{B77530AA-879F-DD42-90F5-51F4B67773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2352" y="1056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Line 34">
              <a:extLst>
                <a:ext uri="{FF2B5EF4-FFF2-40B4-BE49-F238E27FC236}">
                  <a16:creationId xmlns:a16="http://schemas.microsoft.com/office/drawing/2014/main" id="{4F7820BC-DFD6-0444-90DE-20468E35C1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1296" y="1058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35">
              <a:extLst>
                <a:ext uri="{FF2B5EF4-FFF2-40B4-BE49-F238E27FC236}">
                  <a16:creationId xmlns:a16="http://schemas.microsoft.com/office/drawing/2014/main" id="{BD3C355F-D320-F444-9B79-C956365670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1536" y="1058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Line 36">
              <a:extLst>
                <a:ext uri="{FF2B5EF4-FFF2-40B4-BE49-F238E27FC236}">
                  <a16:creationId xmlns:a16="http://schemas.microsoft.com/office/drawing/2014/main" id="{5B56A178-A924-1B4C-9452-080C0135ED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1778" y="1058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4" name="Freeform 37">
            <a:extLst>
              <a:ext uri="{FF2B5EF4-FFF2-40B4-BE49-F238E27FC236}">
                <a16:creationId xmlns:a16="http://schemas.microsoft.com/office/drawing/2014/main" id="{71E9FED8-923E-FB43-BAF8-96E0AFA63E45}"/>
              </a:ext>
            </a:extLst>
          </p:cNvPr>
          <p:cNvSpPr>
            <a:spLocks noChangeAspect="1"/>
          </p:cNvSpPr>
          <p:nvPr/>
        </p:nvSpPr>
        <p:spPr bwMode="auto">
          <a:xfrm>
            <a:off x="3402013" y="992188"/>
            <a:ext cx="376237" cy="327025"/>
          </a:xfrm>
          <a:custGeom>
            <a:avLst/>
            <a:gdLst>
              <a:gd name="T0" fmla="*/ 2147483647 w 358"/>
              <a:gd name="T1" fmla="*/ 0 h 301"/>
              <a:gd name="T2" fmla="*/ 2147483647 w 358"/>
              <a:gd name="T3" fmla="*/ 2147483647 h 301"/>
              <a:gd name="T4" fmla="*/ 0 w 358"/>
              <a:gd name="T5" fmla="*/ 2147483647 h 301"/>
              <a:gd name="T6" fmla="*/ 2147483647 w 358"/>
              <a:gd name="T7" fmla="*/ 2147483647 h 301"/>
              <a:gd name="T8" fmla="*/ 2147483647 w 358"/>
              <a:gd name="T9" fmla="*/ 2147483647 h 301"/>
              <a:gd name="T10" fmla="*/ 2147483647 w 358"/>
              <a:gd name="T11" fmla="*/ 2147483647 h 301"/>
              <a:gd name="T12" fmla="*/ 2147483647 w 358"/>
              <a:gd name="T13" fmla="*/ 2147483647 h 301"/>
              <a:gd name="T14" fmla="*/ 2147483647 w 358"/>
              <a:gd name="T15" fmla="*/ 2147483647 h 301"/>
              <a:gd name="T16" fmla="*/ 2147483647 w 358"/>
              <a:gd name="T17" fmla="*/ 2147483647 h 301"/>
              <a:gd name="T18" fmla="*/ 2147483647 w 358"/>
              <a:gd name="T19" fmla="*/ 2147483647 h 301"/>
              <a:gd name="T20" fmla="*/ 2147483647 w 358"/>
              <a:gd name="T21" fmla="*/ 2147483647 h 301"/>
              <a:gd name="T22" fmla="*/ 2147483647 w 358"/>
              <a:gd name="T23" fmla="*/ 0 h 3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8"/>
              <a:gd name="T37" fmla="*/ 0 h 301"/>
              <a:gd name="T38" fmla="*/ 358 w 358"/>
              <a:gd name="T39" fmla="*/ 301 h 3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8" h="301">
                <a:moveTo>
                  <a:pt x="177" y="0"/>
                </a:moveTo>
                <a:lnTo>
                  <a:pt x="138" y="102"/>
                </a:lnTo>
                <a:lnTo>
                  <a:pt x="0" y="102"/>
                </a:lnTo>
                <a:lnTo>
                  <a:pt x="96" y="186"/>
                </a:lnTo>
                <a:lnTo>
                  <a:pt x="51" y="300"/>
                </a:lnTo>
                <a:lnTo>
                  <a:pt x="66" y="297"/>
                </a:lnTo>
                <a:lnTo>
                  <a:pt x="168" y="234"/>
                </a:lnTo>
                <a:lnTo>
                  <a:pt x="279" y="300"/>
                </a:lnTo>
                <a:lnTo>
                  <a:pt x="240" y="180"/>
                </a:lnTo>
                <a:lnTo>
                  <a:pt x="357" y="102"/>
                </a:lnTo>
                <a:lnTo>
                  <a:pt x="216" y="102"/>
                </a:lnTo>
                <a:lnTo>
                  <a:pt x="177" y="0"/>
                </a:lnTo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34835" name="Group 38">
            <a:extLst>
              <a:ext uri="{FF2B5EF4-FFF2-40B4-BE49-F238E27FC236}">
                <a16:creationId xmlns:a16="http://schemas.microsoft.com/office/drawing/2014/main" id="{28E69DAC-31E4-D749-BC43-DF32BBB81175}"/>
              </a:ext>
            </a:extLst>
          </p:cNvPr>
          <p:cNvGrpSpPr>
            <a:grpSpLocks/>
          </p:cNvGrpSpPr>
          <p:nvPr/>
        </p:nvGrpSpPr>
        <p:grpSpPr bwMode="auto">
          <a:xfrm>
            <a:off x="1839913" y="1366838"/>
            <a:ext cx="1543050" cy="2701925"/>
            <a:chOff x="974" y="1008"/>
            <a:chExt cx="994" cy="1913"/>
          </a:xfrm>
        </p:grpSpPr>
        <p:sp>
          <p:nvSpPr>
            <p:cNvPr id="34844" name="Line 39">
              <a:extLst>
                <a:ext uri="{FF2B5EF4-FFF2-40B4-BE49-F238E27FC236}">
                  <a16:creationId xmlns:a16="http://schemas.microsoft.com/office/drawing/2014/main" id="{9ECBA559-ABEF-3740-B8C0-BFB9E5D4DC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577" y="1022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40">
              <a:extLst>
                <a:ext uri="{FF2B5EF4-FFF2-40B4-BE49-F238E27FC236}">
                  <a16:creationId xmlns:a16="http://schemas.microsoft.com/office/drawing/2014/main" id="{F35075A9-8BC1-7F46-AF40-BDD7700345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776" y="1010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41">
              <a:extLst>
                <a:ext uri="{FF2B5EF4-FFF2-40B4-BE49-F238E27FC236}">
                  <a16:creationId xmlns:a16="http://schemas.microsoft.com/office/drawing/2014/main" id="{F6F66C9E-746A-AC4E-93EA-0F4AB2CF6F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968" y="1008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42">
              <a:extLst>
                <a:ext uri="{FF2B5EF4-FFF2-40B4-BE49-F238E27FC236}">
                  <a16:creationId xmlns:a16="http://schemas.microsoft.com/office/drawing/2014/main" id="{A20E2FC6-4AEF-4E4B-BC5E-B0D47F2872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974" y="1043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43">
              <a:extLst>
                <a:ext uri="{FF2B5EF4-FFF2-40B4-BE49-F238E27FC236}">
                  <a16:creationId xmlns:a16="http://schemas.microsoft.com/office/drawing/2014/main" id="{DB299891-69CC-F342-A23D-25F1F5D936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171" y="1051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44">
              <a:extLst>
                <a:ext uri="{FF2B5EF4-FFF2-40B4-BE49-F238E27FC236}">
                  <a16:creationId xmlns:a16="http://schemas.microsoft.com/office/drawing/2014/main" id="{050D063B-A46B-DC42-B873-1D4DC08190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361" y="1023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6" name="Group 45">
            <a:extLst>
              <a:ext uri="{FF2B5EF4-FFF2-40B4-BE49-F238E27FC236}">
                <a16:creationId xmlns:a16="http://schemas.microsoft.com/office/drawing/2014/main" id="{88643452-18C5-1443-A95A-1F8A05F0D876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979488"/>
            <a:ext cx="344488" cy="196850"/>
            <a:chOff x="796" y="2269"/>
            <a:chExt cx="356" cy="239"/>
          </a:xfrm>
        </p:grpSpPr>
        <p:sp>
          <p:nvSpPr>
            <p:cNvPr id="34841" name="Oval 46">
              <a:extLst>
                <a:ext uri="{FF2B5EF4-FFF2-40B4-BE49-F238E27FC236}">
                  <a16:creationId xmlns:a16="http://schemas.microsoft.com/office/drawing/2014/main" id="{190768ED-8CC9-D342-AF5C-9F90E5E6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2319"/>
              <a:ext cx="146" cy="15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eaLnBrk="1" hangingPunct="1"/>
              <a:endParaRPr lang="en-US" altLang="en-US" sz="1800" baseline="0">
                <a:latin typeface="Arial" panose="020B0604020202020204" pitchFamily="34" charset="0"/>
              </a:endParaRPr>
            </a:p>
          </p:txBody>
        </p:sp>
        <p:sp>
          <p:nvSpPr>
            <p:cNvPr id="34842" name="Arc 47">
              <a:extLst>
                <a:ext uri="{FF2B5EF4-FFF2-40B4-BE49-F238E27FC236}">
                  <a16:creationId xmlns:a16="http://schemas.microsoft.com/office/drawing/2014/main" id="{F0672FB8-74C2-6F4C-9396-10BEC2846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2319"/>
              <a:ext cx="168" cy="1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Arc 48">
              <a:extLst>
                <a:ext uri="{FF2B5EF4-FFF2-40B4-BE49-F238E27FC236}">
                  <a16:creationId xmlns:a16="http://schemas.microsoft.com/office/drawing/2014/main" id="{9A98B5A7-5284-4F43-93B5-C7FC13C8C31C}"/>
                </a:ext>
              </a:extLst>
            </p:cNvPr>
            <p:cNvSpPr>
              <a:spLocks/>
            </p:cNvSpPr>
            <p:nvPr/>
          </p:nvSpPr>
          <p:spPr bwMode="auto">
            <a:xfrm rot="-10396883">
              <a:off x="796" y="2269"/>
              <a:ext cx="168" cy="1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49" name="Rectangle 49">
            <a:extLst>
              <a:ext uri="{FF2B5EF4-FFF2-40B4-BE49-F238E27FC236}">
                <a16:creationId xmlns:a16="http://schemas.microsoft.com/office/drawing/2014/main" id="{255D95DD-ADE4-714D-81B2-B4021F27DA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152400"/>
            <a:ext cx="8229600" cy="1143000"/>
          </a:xfrm>
        </p:spPr>
        <p:txBody>
          <a:bodyPr lIns="91430" tIns="45715" rIns="91430" bIns="45715"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How tomography works: from Don Gavel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B849C-5188-E141-B14D-15E7BE82411B}"/>
              </a:ext>
            </a:extLst>
          </p:cNvPr>
          <p:cNvSpPr txBox="1"/>
          <p:nvPr/>
        </p:nvSpPr>
        <p:spPr>
          <a:xfrm>
            <a:off x="5397500" y="3630613"/>
            <a:ext cx="2090738" cy="379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ヒラギノ角ゴ Pro W3" charset="0"/>
                <a:cs typeface="ヒラギノ角ゴ Pro W3" charset="0"/>
              </a:rPr>
              <a:t>Fourier Transform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E6D158-06DF-DF48-BABE-168B08A75D3A}"/>
              </a:ext>
            </a:extLst>
          </p:cNvPr>
          <p:cNvSpPr txBox="1"/>
          <p:nvPr/>
        </p:nvSpPr>
        <p:spPr>
          <a:xfrm>
            <a:off x="2152650" y="4121150"/>
            <a:ext cx="13938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  <a:t>x - z plane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0E781D-A4A0-E94E-9C0C-FBD6D3568AFD}"/>
              </a:ext>
            </a:extLst>
          </p:cNvPr>
          <p:cNvSpPr txBox="1"/>
          <p:nvPr/>
        </p:nvSpPr>
        <p:spPr>
          <a:xfrm>
            <a:off x="5681663" y="4071938"/>
            <a:ext cx="1568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aseline="0" dirty="0" err="1">
                <a:latin typeface="+mj-lt"/>
                <a:ea typeface="ヒラギノ角ゴ Pro W3" charset="0"/>
                <a:cs typeface="ヒラギノ角ゴ Pro W3" charset="0"/>
              </a:rPr>
              <a:t>k</a:t>
            </a:r>
            <a:r>
              <a:rPr lang="en-US" sz="2000" dirty="0" err="1">
                <a:latin typeface="+mj-lt"/>
                <a:ea typeface="ヒラギノ角ゴ Pro W3" charset="0"/>
                <a:cs typeface="ヒラギノ角ゴ Pro W3" charset="0"/>
              </a:rPr>
              <a:t>x</a:t>
            </a:r>
            <a: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  <a:t> - </a:t>
            </a:r>
            <a:r>
              <a:rPr lang="en-US" sz="2000" baseline="0" dirty="0" err="1">
                <a:latin typeface="+mj-lt"/>
                <a:ea typeface="ヒラギノ角ゴ Pro W3" charset="0"/>
                <a:cs typeface="ヒラギノ角ゴ Pro W3" charset="0"/>
              </a:rPr>
              <a:t>k</a:t>
            </a:r>
            <a:r>
              <a:rPr lang="en-US" sz="2000" dirty="0" err="1">
                <a:latin typeface="+mj-lt"/>
                <a:ea typeface="ヒラギノ角ゴ Pro W3" charset="0"/>
                <a:cs typeface="ヒラギノ角ゴ Pro W3" charset="0"/>
              </a:rPr>
              <a:t>z</a:t>
            </a:r>
            <a: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  <a:t> plane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>
            <a:extLst>
              <a:ext uri="{FF2B5EF4-FFF2-40B4-BE49-F238E27FC236}">
                <a16:creationId xmlns:a16="http://schemas.microsoft.com/office/drawing/2014/main" id="{F7EAD1B1-3ACF-A241-BECD-A6C0315F67FF}"/>
              </a:ext>
            </a:extLst>
          </p:cNvPr>
          <p:cNvSpPr txBox="1">
            <a:spLocks noGrp="1"/>
          </p:cNvSpPr>
          <p:nvPr/>
        </p:nvSpPr>
        <p:spPr bwMode="auto">
          <a:xfrm>
            <a:off x="6897688" y="6523038"/>
            <a:ext cx="21336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C178720E-2D2C-9B49-A3BB-F244A941E25F}" type="slidenum">
              <a:rPr lang="en-US" altLang="en-US" sz="1400" baseline="0">
                <a:latin typeface="Arial" panose="020B0604020202020204" pitchFamily="34" charset="0"/>
              </a:rPr>
              <a:pPr algn="r" eaLnBrk="1" hangingPunct="1"/>
              <a:t>11</a:t>
            </a:fld>
            <a:endParaRPr lang="en-US" altLang="en-US" sz="1400" baseline="0">
              <a:latin typeface="Arial" panose="020B0604020202020204" pitchFamily="34" charset="0"/>
            </a:endParaRPr>
          </a:p>
        </p:txBody>
      </p:sp>
      <p:sp>
        <p:nvSpPr>
          <p:cNvPr id="36866" name="Rectangle 7">
            <a:extLst>
              <a:ext uri="{FF2B5EF4-FFF2-40B4-BE49-F238E27FC236}">
                <a16:creationId xmlns:a16="http://schemas.microsoft.com/office/drawing/2014/main" id="{35FEB6D3-D321-EB4C-9A83-53B54ADB9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1604963"/>
            <a:ext cx="1831975" cy="2144712"/>
          </a:xfrm>
          <a:prstGeom prst="rect">
            <a:avLst/>
          </a:prstGeom>
          <a:solidFill>
            <a:srgbClr val="061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sp>
        <p:nvSpPr>
          <p:cNvPr id="36867" name="Line 8">
            <a:extLst>
              <a:ext uri="{FF2B5EF4-FFF2-40B4-BE49-F238E27FC236}">
                <a16:creationId xmlns:a16="http://schemas.microsoft.com/office/drawing/2014/main" id="{5C19242E-23C2-C644-81D5-530109C045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5563" y="2624138"/>
            <a:ext cx="248285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6868" name="Line 9">
            <a:extLst>
              <a:ext uri="{FF2B5EF4-FFF2-40B4-BE49-F238E27FC236}">
                <a16:creationId xmlns:a16="http://schemas.microsoft.com/office/drawing/2014/main" id="{3DA03EA3-7ECE-BC4D-ABE7-59A0E6909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25" y="1312863"/>
            <a:ext cx="0" cy="27622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6869" name="Text Box 10">
            <a:extLst>
              <a:ext uri="{FF2B5EF4-FFF2-40B4-BE49-F238E27FC236}">
                <a16:creationId xmlns:a16="http://schemas.microsoft.com/office/drawing/2014/main" id="{FCA40520-41B5-4647-8F09-F90ED597D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2411413"/>
            <a:ext cx="49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 b="1" i="1" baseline="0">
                <a:latin typeface="Times New Roman" panose="02020603050405020304" pitchFamily="18" charset="0"/>
              </a:rPr>
              <a:t>k</a:t>
            </a:r>
            <a:r>
              <a:rPr lang="en-US" altLang="en-US" sz="2000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870" name="Text Box 11">
            <a:extLst>
              <a:ext uri="{FF2B5EF4-FFF2-40B4-BE49-F238E27FC236}">
                <a16:creationId xmlns:a16="http://schemas.microsoft.com/office/drawing/2014/main" id="{CA1A568A-ABFB-AA42-A82F-1FC96197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1035050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 b="1" i="1" baseline="0">
                <a:latin typeface="Times New Roman" panose="02020603050405020304" pitchFamily="18" charset="0"/>
              </a:rPr>
              <a:t>k</a:t>
            </a:r>
            <a:r>
              <a:rPr lang="en-US" altLang="en-US" sz="2000" b="1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36871" name="Line 12">
            <a:extLst>
              <a:ext uri="{FF2B5EF4-FFF2-40B4-BE49-F238E27FC236}">
                <a16:creationId xmlns:a16="http://schemas.microsoft.com/office/drawing/2014/main" id="{DB666D60-A4F0-3045-9329-B4165C842D3A}"/>
              </a:ext>
            </a:extLst>
          </p:cNvPr>
          <p:cNvSpPr>
            <a:spLocks noChangeShapeType="1"/>
          </p:cNvSpPr>
          <p:nvPr/>
        </p:nvSpPr>
        <p:spPr bwMode="auto">
          <a:xfrm rot="20959160" flipH="1">
            <a:off x="5389563" y="2620963"/>
            <a:ext cx="20764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6872" name="Line 13">
            <a:extLst>
              <a:ext uri="{FF2B5EF4-FFF2-40B4-BE49-F238E27FC236}">
                <a16:creationId xmlns:a16="http://schemas.microsoft.com/office/drawing/2014/main" id="{1CE368DD-581B-B44A-9FBD-63526673CF57}"/>
              </a:ext>
            </a:extLst>
          </p:cNvPr>
          <p:cNvSpPr>
            <a:spLocks noChangeShapeType="1"/>
          </p:cNvSpPr>
          <p:nvPr/>
        </p:nvSpPr>
        <p:spPr bwMode="auto">
          <a:xfrm rot="640840">
            <a:off x="5370513" y="2628900"/>
            <a:ext cx="20764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6873" name="Line 14">
            <a:extLst>
              <a:ext uri="{FF2B5EF4-FFF2-40B4-BE49-F238E27FC236}">
                <a16:creationId xmlns:a16="http://schemas.microsoft.com/office/drawing/2014/main" id="{9525BFA6-B218-E545-AAAB-5887984C2D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8763" y="2525713"/>
            <a:ext cx="2076450" cy="20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6874" name="Rectangle 19">
            <a:extLst>
              <a:ext uri="{FF2B5EF4-FFF2-40B4-BE49-F238E27FC236}">
                <a16:creationId xmlns:a16="http://schemas.microsoft.com/office/drawing/2014/main" id="{47D00426-EA6A-5E45-8DE1-9AFACA126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488" y="1879600"/>
            <a:ext cx="2527300" cy="19097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sp>
        <p:nvSpPr>
          <p:cNvPr id="36875" name="Freeform 20">
            <a:extLst>
              <a:ext uri="{FF2B5EF4-FFF2-40B4-BE49-F238E27FC236}">
                <a16:creationId xmlns:a16="http://schemas.microsoft.com/office/drawing/2014/main" id="{FA71C345-36A9-4B41-B292-399F35CDCF8D}"/>
              </a:ext>
            </a:extLst>
          </p:cNvPr>
          <p:cNvSpPr>
            <a:spLocks/>
          </p:cNvSpPr>
          <p:nvPr/>
        </p:nvSpPr>
        <p:spPr bwMode="auto">
          <a:xfrm>
            <a:off x="1614488" y="2720975"/>
            <a:ext cx="2471737" cy="228600"/>
          </a:xfrm>
          <a:custGeom>
            <a:avLst/>
            <a:gdLst>
              <a:gd name="T0" fmla="*/ 2147483647 w 1297"/>
              <a:gd name="T1" fmla="*/ 2147483647 h 97"/>
              <a:gd name="T2" fmla="*/ 2147483647 w 1297"/>
              <a:gd name="T3" fmla="*/ 2147483647 h 97"/>
              <a:gd name="T4" fmla="*/ 2147483647 w 1297"/>
              <a:gd name="T5" fmla="*/ 2147483647 h 97"/>
              <a:gd name="T6" fmla="*/ 2147483647 w 1297"/>
              <a:gd name="T7" fmla="*/ 2147483647 h 97"/>
              <a:gd name="T8" fmla="*/ 2147483647 w 1297"/>
              <a:gd name="T9" fmla="*/ 2147483647 h 97"/>
              <a:gd name="T10" fmla="*/ 2147483647 w 1297"/>
              <a:gd name="T11" fmla="*/ 2147483647 h 97"/>
              <a:gd name="T12" fmla="*/ 2147483647 w 1297"/>
              <a:gd name="T13" fmla="*/ 2147483647 h 97"/>
              <a:gd name="T14" fmla="*/ 2147483647 w 1297"/>
              <a:gd name="T15" fmla="*/ 2147483647 h 97"/>
              <a:gd name="T16" fmla="*/ 2147483647 w 1297"/>
              <a:gd name="T17" fmla="*/ 2147483647 h 97"/>
              <a:gd name="T18" fmla="*/ 2147483647 w 1297"/>
              <a:gd name="T19" fmla="*/ 2147483647 h 97"/>
              <a:gd name="T20" fmla="*/ 2147483647 w 1297"/>
              <a:gd name="T21" fmla="*/ 2147483647 h 97"/>
              <a:gd name="T22" fmla="*/ 2147483647 w 1297"/>
              <a:gd name="T23" fmla="*/ 2147483647 h 97"/>
              <a:gd name="T24" fmla="*/ 2147483647 w 1297"/>
              <a:gd name="T25" fmla="*/ 2147483647 h 97"/>
              <a:gd name="T26" fmla="*/ 2147483647 w 1297"/>
              <a:gd name="T27" fmla="*/ 2147483647 h 97"/>
              <a:gd name="T28" fmla="*/ 2147483647 w 1297"/>
              <a:gd name="T29" fmla="*/ 2147483647 h 97"/>
              <a:gd name="T30" fmla="*/ 2147483647 w 1297"/>
              <a:gd name="T31" fmla="*/ 2147483647 h 97"/>
              <a:gd name="T32" fmla="*/ 2147483647 w 1297"/>
              <a:gd name="T33" fmla="*/ 0 h 97"/>
              <a:gd name="T34" fmla="*/ 2147483647 w 1297"/>
              <a:gd name="T35" fmla="*/ 2147483647 h 97"/>
              <a:gd name="T36" fmla="*/ 2147483647 w 1297"/>
              <a:gd name="T37" fmla="*/ 2147483647 h 97"/>
              <a:gd name="T38" fmla="*/ 2147483647 w 1297"/>
              <a:gd name="T39" fmla="*/ 2147483647 h 97"/>
              <a:gd name="T40" fmla="*/ 2147483647 w 1297"/>
              <a:gd name="T41" fmla="*/ 2147483647 h 97"/>
              <a:gd name="T42" fmla="*/ 2147483647 w 1297"/>
              <a:gd name="T43" fmla="*/ 2147483647 h 97"/>
              <a:gd name="T44" fmla="*/ 2147483647 w 1297"/>
              <a:gd name="T45" fmla="*/ 2147483647 h 97"/>
              <a:gd name="T46" fmla="*/ 2147483647 w 1297"/>
              <a:gd name="T47" fmla="*/ 2147483647 h 97"/>
              <a:gd name="T48" fmla="*/ 0 w 1297"/>
              <a:gd name="T49" fmla="*/ 2147483647 h 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7"/>
              <a:gd name="T76" fmla="*/ 0 h 97"/>
              <a:gd name="T77" fmla="*/ 1297 w 1297"/>
              <a:gd name="T78" fmla="*/ 97 h 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7" h="97">
                <a:moveTo>
                  <a:pt x="1296" y="27"/>
                </a:moveTo>
                <a:lnTo>
                  <a:pt x="1243" y="82"/>
                </a:lnTo>
                <a:lnTo>
                  <a:pt x="1202" y="82"/>
                </a:lnTo>
                <a:lnTo>
                  <a:pt x="1161" y="96"/>
                </a:lnTo>
                <a:lnTo>
                  <a:pt x="1107" y="82"/>
                </a:lnTo>
                <a:lnTo>
                  <a:pt x="1011" y="68"/>
                </a:lnTo>
                <a:lnTo>
                  <a:pt x="970" y="41"/>
                </a:lnTo>
                <a:lnTo>
                  <a:pt x="875" y="14"/>
                </a:lnTo>
                <a:lnTo>
                  <a:pt x="820" y="28"/>
                </a:lnTo>
                <a:lnTo>
                  <a:pt x="779" y="82"/>
                </a:lnTo>
                <a:lnTo>
                  <a:pt x="697" y="96"/>
                </a:lnTo>
                <a:lnTo>
                  <a:pt x="656" y="96"/>
                </a:lnTo>
                <a:lnTo>
                  <a:pt x="616" y="82"/>
                </a:lnTo>
                <a:lnTo>
                  <a:pt x="547" y="55"/>
                </a:lnTo>
                <a:lnTo>
                  <a:pt x="493" y="14"/>
                </a:lnTo>
                <a:lnTo>
                  <a:pt x="452" y="14"/>
                </a:lnTo>
                <a:lnTo>
                  <a:pt x="397" y="0"/>
                </a:lnTo>
                <a:lnTo>
                  <a:pt x="356" y="28"/>
                </a:lnTo>
                <a:lnTo>
                  <a:pt x="315" y="41"/>
                </a:lnTo>
                <a:lnTo>
                  <a:pt x="275" y="68"/>
                </a:lnTo>
                <a:lnTo>
                  <a:pt x="247" y="96"/>
                </a:lnTo>
                <a:lnTo>
                  <a:pt x="206" y="96"/>
                </a:lnTo>
                <a:lnTo>
                  <a:pt x="165" y="68"/>
                </a:lnTo>
                <a:lnTo>
                  <a:pt x="125" y="68"/>
                </a:lnTo>
                <a:lnTo>
                  <a:pt x="0" y="75"/>
                </a:lnTo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6876" name="Freeform 21">
            <a:extLst>
              <a:ext uri="{FF2B5EF4-FFF2-40B4-BE49-F238E27FC236}">
                <a16:creationId xmlns:a16="http://schemas.microsoft.com/office/drawing/2014/main" id="{D503C2BE-39D3-8547-872A-081689F5B4B9}"/>
              </a:ext>
            </a:extLst>
          </p:cNvPr>
          <p:cNvSpPr>
            <a:spLocks/>
          </p:cNvSpPr>
          <p:nvPr/>
        </p:nvSpPr>
        <p:spPr bwMode="auto">
          <a:xfrm>
            <a:off x="1633538" y="2506663"/>
            <a:ext cx="2471737" cy="225425"/>
          </a:xfrm>
          <a:custGeom>
            <a:avLst/>
            <a:gdLst>
              <a:gd name="T0" fmla="*/ 2147483647 w 1297"/>
              <a:gd name="T1" fmla="*/ 2147483647 h 97"/>
              <a:gd name="T2" fmla="*/ 2147483647 w 1297"/>
              <a:gd name="T3" fmla="*/ 2147483647 h 97"/>
              <a:gd name="T4" fmla="*/ 2147483647 w 1297"/>
              <a:gd name="T5" fmla="*/ 2147483647 h 97"/>
              <a:gd name="T6" fmla="*/ 2147483647 w 1297"/>
              <a:gd name="T7" fmla="*/ 2147483647 h 97"/>
              <a:gd name="T8" fmla="*/ 2147483647 w 1297"/>
              <a:gd name="T9" fmla="*/ 2147483647 h 97"/>
              <a:gd name="T10" fmla="*/ 2147483647 w 1297"/>
              <a:gd name="T11" fmla="*/ 2147483647 h 97"/>
              <a:gd name="T12" fmla="*/ 2147483647 w 1297"/>
              <a:gd name="T13" fmla="*/ 2147483647 h 97"/>
              <a:gd name="T14" fmla="*/ 2147483647 w 1297"/>
              <a:gd name="T15" fmla="*/ 2147483647 h 97"/>
              <a:gd name="T16" fmla="*/ 2147483647 w 1297"/>
              <a:gd name="T17" fmla="*/ 2147483647 h 97"/>
              <a:gd name="T18" fmla="*/ 2147483647 w 1297"/>
              <a:gd name="T19" fmla="*/ 2147483647 h 97"/>
              <a:gd name="T20" fmla="*/ 2147483647 w 1297"/>
              <a:gd name="T21" fmla="*/ 2147483647 h 97"/>
              <a:gd name="T22" fmla="*/ 2147483647 w 1297"/>
              <a:gd name="T23" fmla="*/ 2147483647 h 97"/>
              <a:gd name="T24" fmla="*/ 2147483647 w 1297"/>
              <a:gd name="T25" fmla="*/ 2147483647 h 97"/>
              <a:gd name="T26" fmla="*/ 2147483647 w 1297"/>
              <a:gd name="T27" fmla="*/ 2147483647 h 97"/>
              <a:gd name="T28" fmla="*/ 2147483647 w 1297"/>
              <a:gd name="T29" fmla="*/ 2147483647 h 97"/>
              <a:gd name="T30" fmla="*/ 2147483647 w 1297"/>
              <a:gd name="T31" fmla="*/ 2147483647 h 97"/>
              <a:gd name="T32" fmla="*/ 2147483647 w 1297"/>
              <a:gd name="T33" fmla="*/ 0 h 97"/>
              <a:gd name="T34" fmla="*/ 2147483647 w 1297"/>
              <a:gd name="T35" fmla="*/ 2147483647 h 97"/>
              <a:gd name="T36" fmla="*/ 2147483647 w 1297"/>
              <a:gd name="T37" fmla="*/ 2147483647 h 97"/>
              <a:gd name="T38" fmla="*/ 2147483647 w 1297"/>
              <a:gd name="T39" fmla="*/ 2147483647 h 97"/>
              <a:gd name="T40" fmla="*/ 2147483647 w 1297"/>
              <a:gd name="T41" fmla="*/ 2147483647 h 97"/>
              <a:gd name="T42" fmla="*/ 2147483647 w 1297"/>
              <a:gd name="T43" fmla="*/ 2147483647 h 97"/>
              <a:gd name="T44" fmla="*/ 2147483647 w 1297"/>
              <a:gd name="T45" fmla="*/ 2147483647 h 97"/>
              <a:gd name="T46" fmla="*/ 2147483647 w 1297"/>
              <a:gd name="T47" fmla="*/ 2147483647 h 97"/>
              <a:gd name="T48" fmla="*/ 0 w 1297"/>
              <a:gd name="T49" fmla="*/ 2147483647 h 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7"/>
              <a:gd name="T76" fmla="*/ 0 h 97"/>
              <a:gd name="T77" fmla="*/ 1297 w 1297"/>
              <a:gd name="T78" fmla="*/ 97 h 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7" h="97">
                <a:moveTo>
                  <a:pt x="1296" y="27"/>
                </a:moveTo>
                <a:lnTo>
                  <a:pt x="1243" y="82"/>
                </a:lnTo>
                <a:lnTo>
                  <a:pt x="1202" y="82"/>
                </a:lnTo>
                <a:lnTo>
                  <a:pt x="1161" y="96"/>
                </a:lnTo>
                <a:lnTo>
                  <a:pt x="1107" y="82"/>
                </a:lnTo>
                <a:lnTo>
                  <a:pt x="1011" y="68"/>
                </a:lnTo>
                <a:lnTo>
                  <a:pt x="970" y="41"/>
                </a:lnTo>
                <a:lnTo>
                  <a:pt x="875" y="14"/>
                </a:lnTo>
                <a:lnTo>
                  <a:pt x="820" y="28"/>
                </a:lnTo>
                <a:lnTo>
                  <a:pt x="779" y="82"/>
                </a:lnTo>
                <a:lnTo>
                  <a:pt x="697" y="96"/>
                </a:lnTo>
                <a:lnTo>
                  <a:pt x="656" y="96"/>
                </a:lnTo>
                <a:lnTo>
                  <a:pt x="616" y="82"/>
                </a:lnTo>
                <a:lnTo>
                  <a:pt x="547" y="55"/>
                </a:lnTo>
                <a:lnTo>
                  <a:pt x="493" y="14"/>
                </a:lnTo>
                <a:lnTo>
                  <a:pt x="452" y="14"/>
                </a:lnTo>
                <a:lnTo>
                  <a:pt x="397" y="0"/>
                </a:lnTo>
                <a:lnTo>
                  <a:pt x="356" y="28"/>
                </a:lnTo>
                <a:lnTo>
                  <a:pt x="315" y="41"/>
                </a:lnTo>
                <a:lnTo>
                  <a:pt x="275" y="68"/>
                </a:lnTo>
                <a:lnTo>
                  <a:pt x="247" y="96"/>
                </a:lnTo>
                <a:lnTo>
                  <a:pt x="206" y="96"/>
                </a:lnTo>
                <a:lnTo>
                  <a:pt x="165" y="68"/>
                </a:lnTo>
                <a:lnTo>
                  <a:pt x="125" y="68"/>
                </a:lnTo>
                <a:lnTo>
                  <a:pt x="0" y="75"/>
                </a:lnTo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6877" name="Freeform 22">
            <a:extLst>
              <a:ext uri="{FF2B5EF4-FFF2-40B4-BE49-F238E27FC236}">
                <a16:creationId xmlns:a16="http://schemas.microsoft.com/office/drawing/2014/main" id="{57A9D5B8-C130-7E4B-BE85-5B5853DA10B9}"/>
              </a:ext>
            </a:extLst>
          </p:cNvPr>
          <p:cNvSpPr>
            <a:spLocks noChangeAspect="1"/>
          </p:cNvSpPr>
          <p:nvPr/>
        </p:nvSpPr>
        <p:spPr bwMode="auto">
          <a:xfrm>
            <a:off x="1462088" y="1022350"/>
            <a:ext cx="376237" cy="325438"/>
          </a:xfrm>
          <a:custGeom>
            <a:avLst/>
            <a:gdLst>
              <a:gd name="T0" fmla="*/ 2147483647 w 358"/>
              <a:gd name="T1" fmla="*/ 0 h 301"/>
              <a:gd name="T2" fmla="*/ 2147483647 w 358"/>
              <a:gd name="T3" fmla="*/ 2147483647 h 301"/>
              <a:gd name="T4" fmla="*/ 0 w 358"/>
              <a:gd name="T5" fmla="*/ 2147483647 h 301"/>
              <a:gd name="T6" fmla="*/ 2147483647 w 358"/>
              <a:gd name="T7" fmla="*/ 2147483647 h 301"/>
              <a:gd name="T8" fmla="*/ 2147483647 w 358"/>
              <a:gd name="T9" fmla="*/ 2147483647 h 301"/>
              <a:gd name="T10" fmla="*/ 2147483647 w 358"/>
              <a:gd name="T11" fmla="*/ 2147483647 h 301"/>
              <a:gd name="T12" fmla="*/ 2147483647 w 358"/>
              <a:gd name="T13" fmla="*/ 2147483647 h 301"/>
              <a:gd name="T14" fmla="*/ 2147483647 w 358"/>
              <a:gd name="T15" fmla="*/ 2147483647 h 301"/>
              <a:gd name="T16" fmla="*/ 2147483647 w 358"/>
              <a:gd name="T17" fmla="*/ 2147483647 h 301"/>
              <a:gd name="T18" fmla="*/ 2147483647 w 358"/>
              <a:gd name="T19" fmla="*/ 2147483647 h 301"/>
              <a:gd name="T20" fmla="*/ 2147483647 w 358"/>
              <a:gd name="T21" fmla="*/ 2147483647 h 301"/>
              <a:gd name="T22" fmla="*/ 2147483647 w 358"/>
              <a:gd name="T23" fmla="*/ 0 h 3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8"/>
              <a:gd name="T37" fmla="*/ 0 h 301"/>
              <a:gd name="T38" fmla="*/ 358 w 358"/>
              <a:gd name="T39" fmla="*/ 301 h 3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8" h="301">
                <a:moveTo>
                  <a:pt x="177" y="0"/>
                </a:moveTo>
                <a:lnTo>
                  <a:pt x="138" y="102"/>
                </a:lnTo>
                <a:lnTo>
                  <a:pt x="0" y="102"/>
                </a:lnTo>
                <a:lnTo>
                  <a:pt x="96" y="186"/>
                </a:lnTo>
                <a:lnTo>
                  <a:pt x="51" y="300"/>
                </a:lnTo>
                <a:lnTo>
                  <a:pt x="66" y="297"/>
                </a:lnTo>
                <a:lnTo>
                  <a:pt x="168" y="234"/>
                </a:lnTo>
                <a:lnTo>
                  <a:pt x="279" y="300"/>
                </a:lnTo>
                <a:lnTo>
                  <a:pt x="240" y="180"/>
                </a:lnTo>
                <a:lnTo>
                  <a:pt x="357" y="102"/>
                </a:lnTo>
                <a:lnTo>
                  <a:pt x="216" y="102"/>
                </a:lnTo>
                <a:lnTo>
                  <a:pt x="177" y="0"/>
                </a:lnTo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36878" name="Group 23">
            <a:extLst>
              <a:ext uri="{FF2B5EF4-FFF2-40B4-BE49-F238E27FC236}">
                <a16:creationId xmlns:a16="http://schemas.microsoft.com/office/drawing/2014/main" id="{C26E0290-B579-8346-A5FD-4BD80F19FD8A}"/>
              </a:ext>
            </a:extLst>
          </p:cNvPr>
          <p:cNvGrpSpPr>
            <a:grpSpLocks/>
          </p:cNvGrpSpPr>
          <p:nvPr/>
        </p:nvGrpSpPr>
        <p:grpSpPr bwMode="auto">
          <a:xfrm>
            <a:off x="1624013" y="1301750"/>
            <a:ext cx="1503362" cy="2811463"/>
            <a:chOff x="870" y="955"/>
            <a:chExt cx="968" cy="1990"/>
          </a:xfrm>
        </p:grpSpPr>
        <p:sp>
          <p:nvSpPr>
            <p:cNvPr id="36903" name="Line 24">
              <a:extLst>
                <a:ext uri="{FF2B5EF4-FFF2-40B4-BE49-F238E27FC236}">
                  <a16:creationId xmlns:a16="http://schemas.microsoft.com/office/drawing/2014/main" id="{163FC9D3-0DDC-1C4E-8170-ECC2F38AAB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257" y="1034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25">
              <a:extLst>
                <a:ext uri="{FF2B5EF4-FFF2-40B4-BE49-F238E27FC236}">
                  <a16:creationId xmlns:a16="http://schemas.microsoft.com/office/drawing/2014/main" id="{AD788CA9-DFF7-D346-91B7-2D80E8E90A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064" y="1065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Line 26">
              <a:extLst>
                <a:ext uri="{FF2B5EF4-FFF2-40B4-BE49-F238E27FC236}">
                  <a16:creationId xmlns:a16="http://schemas.microsoft.com/office/drawing/2014/main" id="{1F821B61-95CC-A44A-99F9-BFC6C95E5D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870" y="1075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Line 27">
              <a:extLst>
                <a:ext uri="{FF2B5EF4-FFF2-40B4-BE49-F238E27FC236}">
                  <a16:creationId xmlns:a16="http://schemas.microsoft.com/office/drawing/2014/main" id="{F6D7B58A-ADC4-704F-9926-3B6B1B8E81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838" y="955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Line 28">
              <a:extLst>
                <a:ext uri="{FF2B5EF4-FFF2-40B4-BE49-F238E27FC236}">
                  <a16:creationId xmlns:a16="http://schemas.microsoft.com/office/drawing/2014/main" id="{A2D435BC-6ECA-0C4B-8459-D5D93CDA6F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644" y="979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Line 29">
              <a:extLst>
                <a:ext uri="{FF2B5EF4-FFF2-40B4-BE49-F238E27FC236}">
                  <a16:creationId xmlns:a16="http://schemas.microsoft.com/office/drawing/2014/main" id="{E1136A31-DA76-F64F-8AA3-054460730D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83319" flipH="1">
              <a:off x="1451" y="1003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9" name="Group 30">
            <a:extLst>
              <a:ext uri="{FF2B5EF4-FFF2-40B4-BE49-F238E27FC236}">
                <a16:creationId xmlns:a16="http://schemas.microsoft.com/office/drawing/2014/main" id="{A177112A-46A0-2448-BDBA-B2F9DA6F704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454150"/>
            <a:ext cx="1639888" cy="2654300"/>
            <a:chOff x="1296" y="1056"/>
            <a:chExt cx="1056" cy="1879"/>
          </a:xfrm>
        </p:grpSpPr>
        <p:sp>
          <p:nvSpPr>
            <p:cNvPr id="36897" name="Line 31">
              <a:extLst>
                <a:ext uri="{FF2B5EF4-FFF2-40B4-BE49-F238E27FC236}">
                  <a16:creationId xmlns:a16="http://schemas.microsoft.com/office/drawing/2014/main" id="{5837C469-9777-BE47-BBCD-62E2B65007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1965" y="1058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32">
              <a:extLst>
                <a:ext uri="{FF2B5EF4-FFF2-40B4-BE49-F238E27FC236}">
                  <a16:creationId xmlns:a16="http://schemas.microsoft.com/office/drawing/2014/main" id="{B9388A85-4EE0-354A-B6BE-2B32F9EF1C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2151" y="1065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Line 33">
              <a:extLst>
                <a:ext uri="{FF2B5EF4-FFF2-40B4-BE49-F238E27FC236}">
                  <a16:creationId xmlns:a16="http://schemas.microsoft.com/office/drawing/2014/main" id="{8E51C935-4E29-8D47-B794-AAD93F3392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2352" y="1056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34">
              <a:extLst>
                <a:ext uri="{FF2B5EF4-FFF2-40B4-BE49-F238E27FC236}">
                  <a16:creationId xmlns:a16="http://schemas.microsoft.com/office/drawing/2014/main" id="{2AE4739F-C41C-1048-914D-F014B17243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1296" y="1058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35">
              <a:extLst>
                <a:ext uri="{FF2B5EF4-FFF2-40B4-BE49-F238E27FC236}">
                  <a16:creationId xmlns:a16="http://schemas.microsoft.com/office/drawing/2014/main" id="{72FED1ED-45ED-6E4A-BC36-64D100A5B3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1536" y="1058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36">
              <a:extLst>
                <a:ext uri="{FF2B5EF4-FFF2-40B4-BE49-F238E27FC236}">
                  <a16:creationId xmlns:a16="http://schemas.microsoft.com/office/drawing/2014/main" id="{161751BB-25B0-A249-94D7-6C376D05D1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16681">
              <a:off x="1778" y="1058"/>
              <a:ext cx="0" cy="187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0" name="Freeform 37">
            <a:extLst>
              <a:ext uri="{FF2B5EF4-FFF2-40B4-BE49-F238E27FC236}">
                <a16:creationId xmlns:a16="http://schemas.microsoft.com/office/drawing/2014/main" id="{E1A2C41C-7B6D-7749-B594-8B5412E0F823}"/>
              </a:ext>
            </a:extLst>
          </p:cNvPr>
          <p:cNvSpPr>
            <a:spLocks noChangeAspect="1"/>
          </p:cNvSpPr>
          <p:nvPr/>
        </p:nvSpPr>
        <p:spPr bwMode="auto">
          <a:xfrm>
            <a:off x="3402013" y="992188"/>
            <a:ext cx="376237" cy="327025"/>
          </a:xfrm>
          <a:custGeom>
            <a:avLst/>
            <a:gdLst>
              <a:gd name="T0" fmla="*/ 2147483647 w 358"/>
              <a:gd name="T1" fmla="*/ 0 h 301"/>
              <a:gd name="T2" fmla="*/ 2147483647 w 358"/>
              <a:gd name="T3" fmla="*/ 2147483647 h 301"/>
              <a:gd name="T4" fmla="*/ 0 w 358"/>
              <a:gd name="T5" fmla="*/ 2147483647 h 301"/>
              <a:gd name="T6" fmla="*/ 2147483647 w 358"/>
              <a:gd name="T7" fmla="*/ 2147483647 h 301"/>
              <a:gd name="T8" fmla="*/ 2147483647 w 358"/>
              <a:gd name="T9" fmla="*/ 2147483647 h 301"/>
              <a:gd name="T10" fmla="*/ 2147483647 w 358"/>
              <a:gd name="T11" fmla="*/ 2147483647 h 301"/>
              <a:gd name="T12" fmla="*/ 2147483647 w 358"/>
              <a:gd name="T13" fmla="*/ 2147483647 h 301"/>
              <a:gd name="T14" fmla="*/ 2147483647 w 358"/>
              <a:gd name="T15" fmla="*/ 2147483647 h 301"/>
              <a:gd name="T16" fmla="*/ 2147483647 w 358"/>
              <a:gd name="T17" fmla="*/ 2147483647 h 301"/>
              <a:gd name="T18" fmla="*/ 2147483647 w 358"/>
              <a:gd name="T19" fmla="*/ 2147483647 h 301"/>
              <a:gd name="T20" fmla="*/ 2147483647 w 358"/>
              <a:gd name="T21" fmla="*/ 2147483647 h 301"/>
              <a:gd name="T22" fmla="*/ 2147483647 w 358"/>
              <a:gd name="T23" fmla="*/ 0 h 3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8"/>
              <a:gd name="T37" fmla="*/ 0 h 301"/>
              <a:gd name="T38" fmla="*/ 358 w 358"/>
              <a:gd name="T39" fmla="*/ 301 h 3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8" h="301">
                <a:moveTo>
                  <a:pt x="177" y="0"/>
                </a:moveTo>
                <a:lnTo>
                  <a:pt x="138" y="102"/>
                </a:lnTo>
                <a:lnTo>
                  <a:pt x="0" y="102"/>
                </a:lnTo>
                <a:lnTo>
                  <a:pt x="96" y="186"/>
                </a:lnTo>
                <a:lnTo>
                  <a:pt x="51" y="300"/>
                </a:lnTo>
                <a:lnTo>
                  <a:pt x="66" y="297"/>
                </a:lnTo>
                <a:lnTo>
                  <a:pt x="168" y="234"/>
                </a:lnTo>
                <a:lnTo>
                  <a:pt x="279" y="300"/>
                </a:lnTo>
                <a:lnTo>
                  <a:pt x="240" y="180"/>
                </a:lnTo>
                <a:lnTo>
                  <a:pt x="357" y="102"/>
                </a:lnTo>
                <a:lnTo>
                  <a:pt x="216" y="102"/>
                </a:lnTo>
                <a:lnTo>
                  <a:pt x="177" y="0"/>
                </a:lnTo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36881" name="Group 38">
            <a:extLst>
              <a:ext uri="{FF2B5EF4-FFF2-40B4-BE49-F238E27FC236}">
                <a16:creationId xmlns:a16="http://schemas.microsoft.com/office/drawing/2014/main" id="{175602B0-E104-934D-9D5E-826BF4C7804E}"/>
              </a:ext>
            </a:extLst>
          </p:cNvPr>
          <p:cNvGrpSpPr>
            <a:grpSpLocks/>
          </p:cNvGrpSpPr>
          <p:nvPr/>
        </p:nvGrpSpPr>
        <p:grpSpPr bwMode="auto">
          <a:xfrm>
            <a:off x="1839913" y="1366838"/>
            <a:ext cx="1543050" cy="2701925"/>
            <a:chOff x="974" y="1008"/>
            <a:chExt cx="994" cy="1913"/>
          </a:xfrm>
        </p:grpSpPr>
        <p:sp>
          <p:nvSpPr>
            <p:cNvPr id="36891" name="Line 39">
              <a:extLst>
                <a:ext uri="{FF2B5EF4-FFF2-40B4-BE49-F238E27FC236}">
                  <a16:creationId xmlns:a16="http://schemas.microsoft.com/office/drawing/2014/main" id="{013788F8-F1B1-1748-AAD9-DDD1229BFF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577" y="1022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40">
              <a:extLst>
                <a:ext uri="{FF2B5EF4-FFF2-40B4-BE49-F238E27FC236}">
                  <a16:creationId xmlns:a16="http://schemas.microsoft.com/office/drawing/2014/main" id="{DFB102E9-BB6A-594E-8D43-168918D20A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776" y="1010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41">
              <a:extLst>
                <a:ext uri="{FF2B5EF4-FFF2-40B4-BE49-F238E27FC236}">
                  <a16:creationId xmlns:a16="http://schemas.microsoft.com/office/drawing/2014/main" id="{C233D065-F014-6D42-AEC8-4702AEA8C9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968" y="1008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Line 42">
              <a:extLst>
                <a:ext uri="{FF2B5EF4-FFF2-40B4-BE49-F238E27FC236}">
                  <a16:creationId xmlns:a16="http://schemas.microsoft.com/office/drawing/2014/main" id="{21FCDB5A-2ECB-1543-8D7B-72E0FF529C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974" y="1043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43">
              <a:extLst>
                <a:ext uri="{FF2B5EF4-FFF2-40B4-BE49-F238E27FC236}">
                  <a16:creationId xmlns:a16="http://schemas.microsoft.com/office/drawing/2014/main" id="{B282EC96-EAFC-2545-A878-CC70502DE4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171" y="1051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Line 44">
              <a:extLst>
                <a:ext uri="{FF2B5EF4-FFF2-40B4-BE49-F238E27FC236}">
                  <a16:creationId xmlns:a16="http://schemas.microsoft.com/office/drawing/2014/main" id="{D299376C-CB1D-9543-8716-68679CBDEB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94642">
              <a:off x="1361" y="1023"/>
              <a:ext cx="0" cy="18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82" name="Group 45">
            <a:extLst>
              <a:ext uri="{FF2B5EF4-FFF2-40B4-BE49-F238E27FC236}">
                <a16:creationId xmlns:a16="http://schemas.microsoft.com/office/drawing/2014/main" id="{397A829B-B909-C540-8D3B-485C10767A66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979488"/>
            <a:ext cx="344488" cy="196850"/>
            <a:chOff x="796" y="2269"/>
            <a:chExt cx="356" cy="239"/>
          </a:xfrm>
        </p:grpSpPr>
        <p:sp>
          <p:nvSpPr>
            <p:cNvPr id="36888" name="Oval 46">
              <a:extLst>
                <a:ext uri="{FF2B5EF4-FFF2-40B4-BE49-F238E27FC236}">
                  <a16:creationId xmlns:a16="http://schemas.microsoft.com/office/drawing/2014/main" id="{B80D53B2-46D0-1944-B605-0045B494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2319"/>
              <a:ext cx="146" cy="15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eaLnBrk="1" hangingPunct="1"/>
              <a:endParaRPr lang="en-US" altLang="en-US" sz="1800" baseline="0">
                <a:latin typeface="Arial" panose="020B0604020202020204" pitchFamily="34" charset="0"/>
              </a:endParaRPr>
            </a:p>
          </p:txBody>
        </p:sp>
        <p:sp>
          <p:nvSpPr>
            <p:cNvPr id="36889" name="Arc 47">
              <a:extLst>
                <a:ext uri="{FF2B5EF4-FFF2-40B4-BE49-F238E27FC236}">
                  <a16:creationId xmlns:a16="http://schemas.microsoft.com/office/drawing/2014/main" id="{F01A7438-4C4B-AA41-B5A2-49FF0BC2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2319"/>
              <a:ext cx="168" cy="1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Arc 48">
              <a:extLst>
                <a:ext uri="{FF2B5EF4-FFF2-40B4-BE49-F238E27FC236}">
                  <a16:creationId xmlns:a16="http://schemas.microsoft.com/office/drawing/2014/main" id="{E7A8EDF0-7069-DD42-A9C5-787EB42BF5D5}"/>
                </a:ext>
              </a:extLst>
            </p:cNvPr>
            <p:cNvSpPr>
              <a:spLocks/>
            </p:cNvSpPr>
            <p:nvPr/>
          </p:nvSpPr>
          <p:spPr bwMode="auto">
            <a:xfrm rot="-10396883">
              <a:off x="796" y="2269"/>
              <a:ext cx="168" cy="1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49" name="Rectangle 49">
            <a:extLst>
              <a:ext uri="{FF2B5EF4-FFF2-40B4-BE49-F238E27FC236}">
                <a16:creationId xmlns:a16="http://schemas.microsoft.com/office/drawing/2014/main" id="{C2C4E2D6-2A08-D548-B14B-867E5D7058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152400"/>
            <a:ext cx="8229600" cy="1143000"/>
          </a:xfrm>
        </p:spPr>
        <p:txBody>
          <a:bodyPr lIns="91430" tIns="45715" rIns="91430" bIns="45715"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How tomography works: from Don Gavel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0E60E-C8B9-6C43-9E9A-505169084FB2}"/>
              </a:ext>
            </a:extLst>
          </p:cNvPr>
          <p:cNvSpPr txBox="1"/>
          <p:nvPr/>
        </p:nvSpPr>
        <p:spPr>
          <a:xfrm>
            <a:off x="5397500" y="3630613"/>
            <a:ext cx="2090738" cy="379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ヒラギノ角ゴ Pro W3" charset="0"/>
                <a:cs typeface="ヒラギノ角ゴ Pro W3" charset="0"/>
              </a:rPr>
              <a:t>Fourier Transform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C4A7AA-C488-734D-A94C-B0A45DFBFE7D}"/>
              </a:ext>
            </a:extLst>
          </p:cNvPr>
          <p:cNvSpPr txBox="1"/>
          <p:nvPr/>
        </p:nvSpPr>
        <p:spPr>
          <a:xfrm>
            <a:off x="2152650" y="4121150"/>
            <a:ext cx="13938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  <a:t>x - z plane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7EF2E0-649B-D54A-B4EC-52B720DC897F}"/>
              </a:ext>
            </a:extLst>
          </p:cNvPr>
          <p:cNvSpPr txBox="1"/>
          <p:nvPr/>
        </p:nvSpPr>
        <p:spPr>
          <a:xfrm>
            <a:off x="5681663" y="4071938"/>
            <a:ext cx="15684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aseline="0" dirty="0" err="1">
                <a:latin typeface="+mj-lt"/>
                <a:ea typeface="ヒラギノ角ゴ Pro W3" charset="0"/>
                <a:cs typeface="ヒラギノ角ゴ Pro W3" charset="0"/>
              </a:rPr>
              <a:t>k</a:t>
            </a:r>
            <a:r>
              <a:rPr lang="en-US" sz="2000" dirty="0" err="1">
                <a:latin typeface="+mj-lt"/>
                <a:ea typeface="ヒラギノ角ゴ Pro W3" charset="0"/>
                <a:cs typeface="ヒラギノ角ゴ Pro W3" charset="0"/>
              </a:rPr>
              <a:t>x</a:t>
            </a:r>
            <a: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  <a:t> - </a:t>
            </a:r>
            <a:r>
              <a:rPr lang="en-US" sz="2000" baseline="0" dirty="0" err="1">
                <a:latin typeface="+mj-lt"/>
                <a:ea typeface="ヒラギノ角ゴ Pro W3" charset="0"/>
                <a:cs typeface="ヒラギノ角ゴ Pro W3" charset="0"/>
              </a:rPr>
              <a:t>k</a:t>
            </a:r>
            <a:r>
              <a:rPr lang="en-US" sz="2000" dirty="0" err="1">
                <a:latin typeface="+mj-lt"/>
                <a:ea typeface="ヒラギノ角ゴ Pro W3" charset="0"/>
                <a:cs typeface="ヒラギノ角ゴ Pro W3" charset="0"/>
              </a:rPr>
              <a:t>z</a:t>
            </a:r>
            <a: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  <a:t> plane</a:t>
            </a:r>
          </a:p>
        </p:txBody>
      </p:sp>
      <p:sp>
        <p:nvSpPr>
          <p:cNvPr id="36887" name="Text Box 17">
            <a:extLst>
              <a:ext uri="{FF2B5EF4-FFF2-40B4-BE49-F238E27FC236}">
                <a16:creationId xmlns:a16="http://schemas.microsoft.com/office/drawing/2014/main" id="{5D089BFE-2AB6-CF48-BF3A-D731B99DF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4892675"/>
            <a:ext cx="7543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287338" indent="-287338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Font typeface="Times" pitchFamily="2" charset="0"/>
              <a:buChar char="•"/>
            </a:pPr>
            <a:r>
              <a:rPr lang="en-US" altLang="en-US" sz="1800" b="1" baseline="0">
                <a:latin typeface="Trebuchet MS" panose="020B0703020202090204" pitchFamily="34" charset="0"/>
              </a:rPr>
              <a:t>The larger the telescope</a:t>
            </a:r>
            <a:r>
              <a:rPr lang="ja-JP" altLang="en-US" sz="1800" b="1" baseline="0">
                <a:latin typeface="Trebuchet MS" panose="020B0703020202090204" pitchFamily="34" charset="0"/>
              </a:rPr>
              <a:t>’</a:t>
            </a:r>
            <a:r>
              <a:rPr lang="en-US" altLang="ja-JP" sz="1800" b="1" baseline="0">
                <a:latin typeface="Trebuchet MS" panose="020B0703020202090204" pitchFamily="34" charset="0"/>
              </a:rPr>
              <a:t>s primary mirror, the wider the range of angles accessible for measurement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Font typeface="Times" pitchFamily="2" charset="0"/>
              <a:buChar char="•"/>
            </a:pPr>
            <a:r>
              <a:rPr lang="en-US" altLang="en-US" sz="1800" b="1" baseline="0">
                <a:latin typeface="Trebuchet MS" panose="020B0703020202090204" pitchFamily="34" charset="0"/>
              </a:rPr>
              <a:t>In Fourier space, this means that the </a:t>
            </a:r>
            <a:r>
              <a:rPr lang="ja-JP" altLang="en-US" sz="1800" b="1" baseline="0">
                <a:latin typeface="Trebuchet MS" panose="020B0703020202090204" pitchFamily="34" charset="0"/>
              </a:rPr>
              <a:t>“</a:t>
            </a:r>
            <a:r>
              <a:rPr lang="en-US" altLang="ja-JP" sz="1800" b="1" baseline="0">
                <a:latin typeface="Trebuchet MS" panose="020B0703020202090204" pitchFamily="34" charset="0"/>
              </a:rPr>
              <a:t>bow-tie</a:t>
            </a:r>
            <a:r>
              <a:rPr lang="ja-JP" altLang="en-US" sz="1800" b="1" baseline="0">
                <a:latin typeface="Trebuchet MS" panose="020B0703020202090204" pitchFamily="34" charset="0"/>
              </a:rPr>
              <a:t>”</a:t>
            </a:r>
            <a:r>
              <a:rPr lang="en-US" altLang="ja-JP" sz="1800" b="1" baseline="0">
                <a:latin typeface="Trebuchet MS" panose="020B0703020202090204" pitchFamily="34" charset="0"/>
              </a:rPr>
              <a:t> becomes wider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Font typeface="Times" pitchFamily="2" charset="0"/>
              <a:buChar char="•"/>
            </a:pPr>
            <a:r>
              <a:rPr lang="en-US" altLang="en-US" sz="1800" b="1" baseline="0">
                <a:latin typeface="Trebuchet MS" panose="020B0703020202090204" pitchFamily="34" charset="0"/>
              </a:rPr>
              <a:t>More information about the full volume of turbulence above the telescope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9" descr="Large grid">
            <a:extLst>
              <a:ext uri="{FF2B5EF4-FFF2-40B4-BE49-F238E27FC236}">
                <a16:creationId xmlns:a16="http://schemas.microsoft.com/office/drawing/2014/main" id="{B2E271A0-1506-8543-941E-05981384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1287463"/>
            <a:ext cx="2698750" cy="2528887"/>
          </a:xfrm>
          <a:prstGeom prst="rect">
            <a:avLst/>
          </a:prstGeom>
          <a:solidFill>
            <a:srgbClr val="2F3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0D7BD77C-6490-2F43-AFA0-409FFECB135D}"/>
              </a:ext>
            </a:extLst>
          </p:cNvPr>
          <p:cNvSpPr txBox="1">
            <a:spLocks noGrp="1"/>
          </p:cNvSpPr>
          <p:nvPr/>
        </p:nvSpPr>
        <p:spPr bwMode="auto">
          <a:xfrm>
            <a:off x="6897688" y="6523038"/>
            <a:ext cx="21336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endParaRPr lang="en-US" altLang="en-US" sz="1400" baseline="0">
              <a:latin typeface="Arial" panose="020B0604020202020204" pitchFamily="34" charset="0"/>
            </a:endParaRPr>
          </a:p>
        </p:txBody>
      </p:sp>
      <p:sp>
        <p:nvSpPr>
          <p:cNvPr id="38915" name="Rectangle 37">
            <a:extLst>
              <a:ext uri="{FF2B5EF4-FFF2-40B4-BE49-F238E27FC236}">
                <a16:creationId xmlns:a16="http://schemas.microsoft.com/office/drawing/2014/main" id="{85AB37FC-5A73-E041-AE7D-06A2E2B3F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725" y="1482725"/>
            <a:ext cx="1914525" cy="742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A57684B7-5669-6F44-90A0-61ECEFA5E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338137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2000" b="1" baseline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15045" name="Rectangle 4">
            <a:extLst>
              <a:ext uri="{FF2B5EF4-FFF2-40B4-BE49-F238E27FC236}">
                <a16:creationId xmlns:a16="http://schemas.microsoft.com/office/drawing/2014/main" id="{8D016ED8-B950-9942-857E-A572DF974D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7650" y="161925"/>
            <a:ext cx="7162800" cy="1295400"/>
          </a:xfrm>
        </p:spPr>
        <p:txBody>
          <a:bodyPr lIns="91430" tIns="45715" rIns="91430" bIns="45715"/>
          <a:lstStyle/>
          <a:p>
            <a:pPr eaLnBrk="1" hangingPunct="1">
              <a:defRPr/>
            </a:pPr>
            <a:r>
              <a:rPr lang="en-US">
                <a:ea typeface="ヒラギノ角ゴ Pro W3" charset="0"/>
                <a:cs typeface="ヒラギノ角ゴ Pro W3" charset="0"/>
              </a:rPr>
              <a:t>How tomography works: some math</a:t>
            </a:r>
            <a:endParaRPr lang="en-US" sz="180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8753" name="Rectangle 33">
            <a:extLst>
              <a:ext uri="{FF2B5EF4-FFF2-40B4-BE49-F238E27FC236}">
                <a16:creationId xmlns:a16="http://schemas.microsoft.com/office/drawing/2014/main" id="{3D59561B-1A39-E74E-8361-9734D2D13A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4772025"/>
            <a:ext cx="8229600" cy="2085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marL="227013" indent="-227013" eaLnBrk="1" hangingPunct="1"/>
            <a:r>
              <a:rPr lang="en-US" altLang="en-US" sz="1800">
                <a:ea typeface="ヒラギノ角ゴ Pro W3" panose="020B0300000000000000" pitchFamily="34" charset="-128"/>
              </a:rPr>
              <a:t>Assume we measure </a:t>
            </a:r>
            <a:r>
              <a:rPr lang="en-US" altLang="en-US" b="0">
                <a:latin typeface="Times New Roman" panose="02020603050405020304" pitchFamily="18" charset="0"/>
                <a:ea typeface="ヒラギノ角ゴ Pro W3" panose="020B0300000000000000" pitchFamily="34" charset="-128"/>
              </a:rPr>
              <a:t>y</a:t>
            </a:r>
            <a:r>
              <a:rPr lang="en-US" altLang="en-US" sz="1800">
                <a:ea typeface="ヒラギノ角ゴ Pro W3" panose="020B0300000000000000" pitchFamily="34" charset="-128"/>
              </a:rPr>
              <a:t> with our wavefront sensors </a:t>
            </a:r>
          </a:p>
          <a:p>
            <a:pPr marL="227013" indent="-227013" eaLnBrk="1" hangingPunct="1"/>
            <a:r>
              <a:rPr lang="en-US" altLang="en-US" sz="1800">
                <a:ea typeface="ヒラギノ角ゴ Pro W3" panose="020B0300000000000000" pitchFamily="34" charset="-128"/>
              </a:rPr>
              <a:t>Want to solve for </a:t>
            </a:r>
            <a:r>
              <a:rPr lang="en-US" altLang="en-US" sz="2000">
                <a:latin typeface="Times New Roman" panose="02020603050405020304" pitchFamily="18" charset="0"/>
                <a:ea typeface="ヒラギノ角ゴ Pro W3" panose="020B0300000000000000" pitchFamily="34" charset="-128"/>
              </a:rPr>
              <a:t>x</a:t>
            </a:r>
            <a:r>
              <a:rPr lang="en-US" altLang="en-US" sz="2000" b="0">
                <a:latin typeface="Arial" panose="020B0604020202020204" pitchFamily="34" charset="0"/>
                <a:ea typeface="ヒラギノ角ゴ Pro W3" panose="020B0300000000000000" pitchFamily="34" charset="-128"/>
              </a:rPr>
              <a:t> </a:t>
            </a:r>
            <a:r>
              <a:rPr lang="en-US" altLang="en-US" sz="2000">
                <a:ea typeface="ヒラギノ角ゴ Pro W3" panose="020B0300000000000000" pitchFamily="34" charset="-128"/>
              </a:rPr>
              <a:t>= value of </a:t>
            </a:r>
            <a:r>
              <a:rPr lang="en-US" altLang="en-US" sz="2000">
                <a:latin typeface="Symbol" pitchFamily="2" charset="2"/>
                <a:ea typeface="ヒラギノ角ゴ Pro W3" panose="020B0300000000000000" pitchFamily="34" charset="-128"/>
              </a:rPr>
              <a:t>δ(</a:t>
            </a:r>
            <a:r>
              <a:rPr lang="en-US" altLang="en-US" sz="2000">
                <a:ea typeface="ヒラギノ角ゴ Pro W3" panose="020B0300000000000000" pitchFamily="34" charset="-128"/>
              </a:rPr>
              <a:t>OPD) </a:t>
            </a:r>
            <a:endParaRPr lang="en-US" altLang="en-US" sz="1800">
              <a:ea typeface="ヒラギノ角ゴ Pro W3" panose="020B0300000000000000" pitchFamily="34" charset="-128"/>
            </a:endParaRPr>
          </a:p>
          <a:p>
            <a:pPr marL="227013" indent="-227013" eaLnBrk="1" hangingPunct="1"/>
            <a:r>
              <a:rPr lang="en-US" altLang="en-US" sz="1800">
                <a:ea typeface="ヒラギノ角ゴ Pro W3" panose="020B0300000000000000" pitchFamily="34" charset="-128"/>
              </a:rPr>
              <a:t>The equations are underdetermined – there are more unknown voxel values than measured phases </a:t>
            </a:r>
            <a:r>
              <a:rPr lang="en-US" altLang="en-US" sz="1800">
                <a:latin typeface="Symbol" pitchFamily="2" charset="2"/>
                <a:ea typeface="ヒラギノ角ゴ Pro W3" panose="020B0300000000000000" pitchFamily="34" charset="-128"/>
              </a:rPr>
              <a:t>⇒</a:t>
            </a:r>
            <a:r>
              <a:rPr lang="en-US" altLang="en-US" sz="1800">
                <a:ea typeface="ヒラギノ角ゴ Pro W3" panose="020B0300000000000000" pitchFamily="34" charset="-128"/>
              </a:rPr>
              <a:t> blind modes.  Need a few natural guide stars to determine these.</a:t>
            </a:r>
          </a:p>
        </p:txBody>
      </p:sp>
      <p:sp>
        <p:nvSpPr>
          <p:cNvPr id="38919" name="Rectangle 5">
            <a:extLst>
              <a:ext uri="{FF2B5EF4-FFF2-40B4-BE49-F238E27FC236}">
                <a16:creationId xmlns:a16="http://schemas.microsoft.com/office/drawing/2014/main" id="{13AD9FC4-A937-4E41-B4A7-0D445C9A5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0075"/>
            <a:ext cx="18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graphicFrame>
        <p:nvGraphicFramePr>
          <p:cNvPr id="38920" name="Object 6">
            <a:extLst>
              <a:ext uri="{FF2B5EF4-FFF2-40B4-BE49-F238E27FC236}">
                <a16:creationId xmlns:a16="http://schemas.microsoft.com/office/drawing/2014/main" id="{6393BD11-F57C-2F47-B83C-43F228D0FB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6813" y="1504950"/>
          <a:ext cx="14176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Equation" r:id="rId4" imgW="482600" imgH="203200" progId="Equation.DSMT4">
                  <p:embed/>
                </p:oleObj>
              </mc:Choice>
              <mc:Fallback>
                <p:oleObj name="Equation" r:id="rId4" imgW="4826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504950"/>
                        <a:ext cx="141763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 Box 7">
            <a:extLst>
              <a:ext uri="{FF2B5EF4-FFF2-40B4-BE49-F238E27FC236}">
                <a16:creationId xmlns:a16="http://schemas.microsoft.com/office/drawing/2014/main" id="{3E604D92-3E66-F24E-A843-FC8676F62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2389188"/>
            <a:ext cx="48355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2286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3429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Font typeface="Times" pitchFamily="2" charset="0"/>
              <a:buChar char="•"/>
            </a:pPr>
            <a:r>
              <a:rPr lang="en-US" altLang="en-US" sz="2000" b="1" baseline="0">
                <a:latin typeface="Trebuchet MS" panose="020B0703020202090204" pitchFamily="34" charset="0"/>
              </a:rPr>
              <a:t>where</a:t>
            </a:r>
            <a:endParaRPr lang="en-US" altLang="en-US" b="1" baseline="0">
              <a:latin typeface="Trebuchet MS" panose="020B0703020202090204" pitchFamily="34" charset="0"/>
            </a:endParaRPr>
          </a:p>
          <a:p>
            <a:pPr lvl="1" indent="0" eaLnBrk="1" hangingPunct="1"/>
            <a:r>
              <a:rPr lang="en-US" altLang="en-US" sz="2000" b="1" baseline="0">
                <a:latin typeface="Times New Roman" panose="02020603050405020304" pitchFamily="18" charset="0"/>
              </a:rPr>
              <a:t>y</a:t>
            </a:r>
            <a:r>
              <a:rPr lang="en-US" altLang="en-US" sz="2000" baseline="0">
                <a:latin typeface="Arial" panose="020B0604020202020204" pitchFamily="34" charset="0"/>
              </a:rPr>
              <a:t> </a:t>
            </a:r>
            <a:r>
              <a:rPr lang="en-US" altLang="en-US" sz="2000" b="1" baseline="0">
                <a:latin typeface="Trebuchet MS" panose="020B0703020202090204" pitchFamily="34" charset="0"/>
              </a:rPr>
              <a:t>= vector of all WFS measurements</a:t>
            </a:r>
          </a:p>
          <a:p>
            <a:pPr lvl="1" indent="0" eaLnBrk="1" hangingPunct="1"/>
            <a:r>
              <a:rPr lang="en-US" altLang="en-US" sz="2000" b="1" baseline="0">
                <a:latin typeface="Times New Roman" panose="02020603050405020304" pitchFamily="18" charset="0"/>
              </a:rPr>
              <a:t>x</a:t>
            </a:r>
            <a:r>
              <a:rPr lang="en-US" altLang="en-US" sz="2000" baseline="0">
                <a:latin typeface="Arial" panose="020B0604020202020204" pitchFamily="34" charset="0"/>
              </a:rPr>
              <a:t> </a:t>
            </a:r>
            <a:r>
              <a:rPr lang="en-US" altLang="en-US" sz="2000" b="1" baseline="0">
                <a:latin typeface="Trebuchet MS" panose="020B0703020202090204" pitchFamily="34" charset="0"/>
              </a:rPr>
              <a:t>= value of </a:t>
            </a:r>
            <a:r>
              <a:rPr lang="en-US" altLang="en-US" sz="2000" b="1" baseline="0">
                <a:latin typeface="Symbol" pitchFamily="2" charset="2"/>
              </a:rPr>
              <a:t>δ(</a:t>
            </a:r>
            <a:r>
              <a:rPr lang="en-US" altLang="en-US" sz="2000" b="1" baseline="0">
                <a:latin typeface="Trebuchet MS" panose="020B0703020202090204" pitchFamily="34" charset="0"/>
              </a:rPr>
              <a:t>OPD) at each voxel in turbulent volume above telescope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A67C510F-A07B-0B49-AEE7-45DE10C4A0ED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300163"/>
            <a:ext cx="1241425" cy="2222500"/>
            <a:chOff x="3923" y="819"/>
            <a:chExt cx="782" cy="1400"/>
          </a:xfrm>
        </p:grpSpPr>
        <p:sp>
          <p:nvSpPr>
            <p:cNvPr id="38940" name="Line 10">
              <a:extLst>
                <a:ext uri="{FF2B5EF4-FFF2-40B4-BE49-F238E27FC236}">
                  <a16:creationId xmlns:a16="http://schemas.microsoft.com/office/drawing/2014/main" id="{C188436D-B4A7-1647-A227-A50506CB2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819"/>
              <a:ext cx="371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11">
              <a:extLst>
                <a:ext uri="{FF2B5EF4-FFF2-40B4-BE49-F238E27FC236}">
                  <a16:creationId xmlns:a16="http://schemas.microsoft.com/office/drawing/2014/main" id="{BEE261F0-541B-6B45-8117-FCCF553FE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" y="819"/>
              <a:ext cx="37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12">
              <a:extLst>
                <a:ext uri="{FF2B5EF4-FFF2-40B4-BE49-F238E27FC236}">
                  <a16:creationId xmlns:a16="http://schemas.microsoft.com/office/drawing/2014/main" id="{A8BF81B5-815E-7B48-B53E-64CE4C791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8" y="819"/>
              <a:ext cx="37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13">
              <a:extLst>
                <a:ext uri="{FF2B5EF4-FFF2-40B4-BE49-F238E27FC236}">
                  <a16:creationId xmlns:a16="http://schemas.microsoft.com/office/drawing/2014/main" id="{AF716A81-1807-CB45-8B57-5DF8DA7BD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0" y="819"/>
              <a:ext cx="371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14">
              <a:extLst>
                <a:ext uri="{FF2B5EF4-FFF2-40B4-BE49-F238E27FC236}">
                  <a16:creationId xmlns:a16="http://schemas.microsoft.com/office/drawing/2014/main" id="{2DDE02EF-FE00-4149-AA45-374288A18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3" y="819"/>
              <a:ext cx="37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15">
              <a:extLst>
                <a:ext uri="{FF2B5EF4-FFF2-40B4-BE49-F238E27FC236}">
                  <a16:creationId xmlns:a16="http://schemas.microsoft.com/office/drawing/2014/main" id="{52D29233-1CEA-A34D-BF20-99BB6F620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819"/>
              <a:ext cx="37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70CBFD91-CDB8-F04B-8D08-DD66D901B11B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1300163"/>
            <a:ext cx="652463" cy="2222500"/>
            <a:chOff x="4294" y="819"/>
            <a:chExt cx="411" cy="1400"/>
          </a:xfrm>
        </p:grpSpPr>
        <p:sp>
          <p:nvSpPr>
            <p:cNvPr id="38934" name="Line 16">
              <a:extLst>
                <a:ext uri="{FF2B5EF4-FFF2-40B4-BE49-F238E27FC236}">
                  <a16:creationId xmlns:a16="http://schemas.microsoft.com/office/drawing/2014/main" id="{9CA608DF-AB37-244F-B442-2524CFC5A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17">
              <a:extLst>
                <a:ext uri="{FF2B5EF4-FFF2-40B4-BE49-F238E27FC236}">
                  <a16:creationId xmlns:a16="http://schemas.microsoft.com/office/drawing/2014/main" id="{EBF60722-4CB5-DE49-B05B-F3CD8B1D9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18">
              <a:extLst>
                <a:ext uri="{FF2B5EF4-FFF2-40B4-BE49-F238E27FC236}">
                  <a16:creationId xmlns:a16="http://schemas.microsoft.com/office/drawing/2014/main" id="{FEA80CAC-F9F6-8B4E-8D1D-2487D25C3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19">
              <a:extLst>
                <a:ext uri="{FF2B5EF4-FFF2-40B4-BE49-F238E27FC236}">
                  <a16:creationId xmlns:a16="http://schemas.microsoft.com/office/drawing/2014/main" id="{A8CDCFF8-9962-594F-9892-7A91C0C48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1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20">
              <a:extLst>
                <a:ext uri="{FF2B5EF4-FFF2-40B4-BE49-F238E27FC236}">
                  <a16:creationId xmlns:a16="http://schemas.microsoft.com/office/drawing/2014/main" id="{8E264599-7D8F-A541-8143-E3DFEF233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21">
              <a:extLst>
                <a:ext uri="{FF2B5EF4-FFF2-40B4-BE49-F238E27FC236}">
                  <a16:creationId xmlns:a16="http://schemas.microsoft.com/office/drawing/2014/main" id="{94625DF6-DF10-9846-9A3E-DBB954017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68AA0E22-6392-B044-A865-09B231AF7786}"/>
              </a:ext>
            </a:extLst>
          </p:cNvPr>
          <p:cNvGrpSpPr>
            <a:grpSpLocks/>
          </p:cNvGrpSpPr>
          <p:nvPr/>
        </p:nvGrpSpPr>
        <p:grpSpPr bwMode="auto">
          <a:xfrm>
            <a:off x="7242175" y="1235075"/>
            <a:ext cx="568325" cy="2352675"/>
            <a:chOff x="3423" y="2160"/>
            <a:chExt cx="449" cy="1632"/>
          </a:xfrm>
        </p:grpSpPr>
        <p:sp>
          <p:nvSpPr>
            <p:cNvPr id="38928" name="Line 23">
              <a:extLst>
                <a:ext uri="{FF2B5EF4-FFF2-40B4-BE49-F238E27FC236}">
                  <a16:creationId xmlns:a16="http://schemas.microsoft.com/office/drawing/2014/main" id="{7ECCE4EA-4415-B942-A482-95BCFA61CC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423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24">
              <a:extLst>
                <a:ext uri="{FF2B5EF4-FFF2-40B4-BE49-F238E27FC236}">
                  <a16:creationId xmlns:a16="http://schemas.microsoft.com/office/drawing/2014/main" id="{587A2FA1-0903-9E48-8FEC-A106C2317D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513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25">
              <a:extLst>
                <a:ext uri="{FF2B5EF4-FFF2-40B4-BE49-F238E27FC236}">
                  <a16:creationId xmlns:a16="http://schemas.microsoft.com/office/drawing/2014/main" id="{0B13920F-0DF3-A64B-A22B-2F228EDC9A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603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26">
              <a:extLst>
                <a:ext uri="{FF2B5EF4-FFF2-40B4-BE49-F238E27FC236}">
                  <a16:creationId xmlns:a16="http://schemas.microsoft.com/office/drawing/2014/main" id="{A9DE0820-4F30-F246-BA82-55C1E85D59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692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27">
              <a:extLst>
                <a:ext uri="{FF2B5EF4-FFF2-40B4-BE49-F238E27FC236}">
                  <a16:creationId xmlns:a16="http://schemas.microsoft.com/office/drawing/2014/main" id="{0FFADCFA-7983-1D40-AA35-B93B7EBB89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782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28">
              <a:extLst>
                <a:ext uri="{FF2B5EF4-FFF2-40B4-BE49-F238E27FC236}">
                  <a16:creationId xmlns:a16="http://schemas.microsoft.com/office/drawing/2014/main" id="{681413C3-21D7-E644-B659-EDEC8ADFCB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872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5" name="Line 29">
            <a:extLst>
              <a:ext uri="{FF2B5EF4-FFF2-40B4-BE49-F238E27FC236}">
                <a16:creationId xmlns:a16="http://schemas.microsoft.com/office/drawing/2014/main" id="{08C4C3F2-774D-BB46-A198-74A55E7998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1638" y="3587750"/>
            <a:ext cx="784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8926" name="Text Box 31">
            <a:extLst>
              <a:ext uri="{FF2B5EF4-FFF2-40B4-BE49-F238E27FC236}">
                <a16:creationId xmlns:a16="http://schemas.microsoft.com/office/drawing/2014/main" id="{CB29A8D6-4961-F247-B5BD-FB61B5FB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038" y="2724150"/>
            <a:ext cx="323850" cy="400050"/>
          </a:xfrm>
          <a:prstGeom prst="rect">
            <a:avLst/>
          </a:prstGeom>
          <a:solidFill>
            <a:srgbClr val="2F3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2000" b="1" baseline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8756" name="Text Box 36">
            <a:extLst>
              <a:ext uri="{FF2B5EF4-FFF2-40B4-BE49-F238E27FC236}">
                <a16:creationId xmlns:a16="http://schemas.microsoft.com/office/drawing/2014/main" id="{C2C59890-83EB-0444-ABD7-5D5E48E85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56050"/>
            <a:ext cx="5197475" cy="525463"/>
          </a:xfrm>
          <a:prstGeom prst="rect">
            <a:avLst/>
          </a:prstGeom>
          <a:solidFill>
            <a:srgbClr val="A8C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342900" indent="-3429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lvl="1" indent="0" eaLnBrk="1" hangingPunct="1">
              <a:spcBef>
                <a:spcPct val="30000"/>
              </a:spcBef>
            </a:pPr>
            <a:r>
              <a:rPr lang="en-US" altLang="en-US" sz="2800" b="1" baseline="0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aseline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baseline="0">
                <a:solidFill>
                  <a:schemeClr val="bg2"/>
                </a:solidFill>
                <a:latin typeface="Trebuchet MS" panose="020B0703020202090204" pitchFamily="34" charset="0"/>
              </a:rPr>
              <a:t>is a </a:t>
            </a:r>
            <a:r>
              <a:rPr lang="en-US" altLang="en-US" b="1" i="1" baseline="0">
                <a:solidFill>
                  <a:srgbClr val="FF0000"/>
                </a:solidFill>
                <a:latin typeface="Trebuchet MS" panose="020B0703020202090204" pitchFamily="34" charset="0"/>
              </a:rPr>
              <a:t>forward propagator</a:t>
            </a:r>
            <a:r>
              <a:rPr lang="en-US" altLang="en-US" b="1" i="1" baseline="0">
                <a:solidFill>
                  <a:schemeClr val="bg2"/>
                </a:solidFill>
                <a:latin typeface="Trebuchet MS" panose="020B0703020202090204" pitchFamily="34" charset="0"/>
              </a:rPr>
              <a:t> </a:t>
            </a:r>
            <a:endParaRPr lang="en-US" altLang="en-US" sz="180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3" grpId="0"/>
      <p:bldP spid="1587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2" descr="Large grid">
            <a:extLst>
              <a:ext uri="{FF2B5EF4-FFF2-40B4-BE49-F238E27FC236}">
                <a16:creationId xmlns:a16="http://schemas.microsoft.com/office/drawing/2014/main" id="{6FC63208-B273-4442-8D16-9512EB21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4103688"/>
            <a:ext cx="2781300" cy="2538412"/>
          </a:xfrm>
          <a:prstGeom prst="rect">
            <a:avLst/>
          </a:prstGeom>
          <a:solidFill>
            <a:srgbClr val="2F3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sp>
        <p:nvSpPr>
          <p:cNvPr id="40962" name="Rectangle 6" descr="Large grid">
            <a:extLst>
              <a:ext uri="{FF2B5EF4-FFF2-40B4-BE49-F238E27FC236}">
                <a16:creationId xmlns:a16="http://schemas.microsoft.com/office/drawing/2014/main" id="{6A06773C-4DF7-4448-A2DA-E0010138E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1287463"/>
            <a:ext cx="2695575" cy="2486025"/>
          </a:xfrm>
          <a:prstGeom prst="rect">
            <a:avLst/>
          </a:prstGeom>
          <a:solidFill>
            <a:srgbClr val="2F3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sp>
        <p:nvSpPr>
          <p:cNvPr id="40963" name="Slide Number Placeholder 4">
            <a:extLst>
              <a:ext uri="{FF2B5EF4-FFF2-40B4-BE49-F238E27FC236}">
                <a16:creationId xmlns:a16="http://schemas.microsoft.com/office/drawing/2014/main" id="{08F193A9-3240-A84E-9D28-AB9F3F69CC5A}"/>
              </a:ext>
            </a:extLst>
          </p:cNvPr>
          <p:cNvSpPr txBox="1">
            <a:spLocks noGrp="1"/>
          </p:cNvSpPr>
          <p:nvPr/>
        </p:nvSpPr>
        <p:spPr bwMode="auto">
          <a:xfrm>
            <a:off x="6897688" y="6523038"/>
            <a:ext cx="21336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endParaRPr lang="en-US" altLang="en-US" sz="1400" baseline="0">
              <a:latin typeface="Arial" panose="020B0604020202020204" pitchFamily="34" charset="0"/>
            </a:endParaRPr>
          </a:p>
        </p:txBody>
      </p:sp>
      <p:sp>
        <p:nvSpPr>
          <p:cNvPr id="40964" name="Rectangle 70">
            <a:extLst>
              <a:ext uri="{FF2B5EF4-FFF2-40B4-BE49-F238E27FC236}">
                <a16:creationId xmlns:a16="http://schemas.microsoft.com/office/drawing/2014/main" id="{602CD5F0-73E7-0441-8ACD-44C239305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1731963"/>
            <a:ext cx="2700338" cy="885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 sz="1800" baseline="0">
              <a:latin typeface="Arial" panose="020B0604020202020204" pitchFamily="34" charset="0"/>
            </a:endParaRPr>
          </a:p>
        </p:txBody>
      </p:sp>
      <p:sp>
        <p:nvSpPr>
          <p:cNvPr id="40965" name="Text Box 31">
            <a:extLst>
              <a:ext uri="{FF2B5EF4-FFF2-40B4-BE49-F238E27FC236}">
                <a16:creationId xmlns:a16="http://schemas.microsoft.com/office/drawing/2014/main" id="{52B3B67A-0B17-9E4D-A88A-41CE22379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6199188"/>
            <a:ext cx="312738" cy="400050"/>
          </a:xfrm>
          <a:prstGeom prst="rect">
            <a:avLst/>
          </a:prstGeom>
          <a:solidFill>
            <a:srgbClr val="2F3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2000" b="1" baseline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0966" name="Line 54">
            <a:extLst>
              <a:ext uri="{FF2B5EF4-FFF2-40B4-BE49-F238E27FC236}">
                <a16:creationId xmlns:a16="http://schemas.microsoft.com/office/drawing/2014/main" id="{C385CE1B-AB9B-2E4D-ADA9-0D5678180A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0375" y="6403975"/>
            <a:ext cx="788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0967" name="Text Box 55">
            <a:extLst>
              <a:ext uri="{FF2B5EF4-FFF2-40B4-BE49-F238E27FC236}">
                <a16:creationId xmlns:a16="http://schemas.microsoft.com/office/drawing/2014/main" id="{51CD22D4-4B30-6142-8504-079BC9E6D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543550"/>
            <a:ext cx="323850" cy="400050"/>
          </a:xfrm>
          <a:prstGeom prst="rect">
            <a:avLst/>
          </a:prstGeom>
          <a:solidFill>
            <a:srgbClr val="2F3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2000" b="1" baseline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3001" name="Rectangle 2">
            <a:extLst>
              <a:ext uri="{FF2B5EF4-FFF2-40B4-BE49-F238E27FC236}">
                <a16:creationId xmlns:a16="http://schemas.microsoft.com/office/drawing/2014/main" id="{A8AFE601-39AE-1442-B5A1-8EB9B99E2C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5275" y="0"/>
            <a:ext cx="7162800" cy="1295400"/>
          </a:xfrm>
        </p:spPr>
        <p:txBody>
          <a:bodyPr lIns="91430" tIns="45715" rIns="91430" bIns="45715"/>
          <a:lstStyle/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Solve for the full turbulence above the telescope using the back-propagator</a:t>
            </a:r>
          </a:p>
        </p:txBody>
      </p:sp>
      <p:sp>
        <p:nvSpPr>
          <p:cNvPr id="40969" name="Text Box 4">
            <a:extLst>
              <a:ext uri="{FF2B5EF4-FFF2-40B4-BE49-F238E27FC236}">
                <a16:creationId xmlns:a16="http://schemas.microsoft.com/office/drawing/2014/main" id="{55D51FAF-5E7B-1640-8AA6-580A41909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338137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2000" b="1" baseline="0">
                <a:latin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40970" name="Object 5">
            <a:extLst>
              <a:ext uri="{FF2B5EF4-FFF2-40B4-BE49-F238E27FC236}">
                <a16:creationId xmlns:a16="http://schemas.microsoft.com/office/drawing/2014/main" id="{E2A8A1ED-3C6D-0C44-80DA-DDAA5AA11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6650" y="1766888"/>
          <a:ext cx="16033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Equation" r:id="rId4" imgW="546100" imgH="228600" progId="Equation.DSMT4">
                  <p:embed/>
                </p:oleObj>
              </mc:Choice>
              <mc:Fallback>
                <p:oleObj name="Equation" r:id="rId4" imgW="5461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1766888"/>
                        <a:ext cx="16033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:a16="http://schemas.microsoft.com/office/drawing/2014/main" id="{63B2778B-6839-C643-B4EF-10FF559EC32F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300163"/>
            <a:ext cx="1241425" cy="2222500"/>
            <a:chOff x="3923" y="819"/>
            <a:chExt cx="782" cy="1400"/>
          </a:xfrm>
        </p:grpSpPr>
        <p:sp>
          <p:nvSpPr>
            <p:cNvPr id="41012" name="Line 8">
              <a:extLst>
                <a:ext uri="{FF2B5EF4-FFF2-40B4-BE49-F238E27FC236}">
                  <a16:creationId xmlns:a16="http://schemas.microsoft.com/office/drawing/2014/main" id="{0EBDABF0-AF56-3D4D-9B21-D720C607C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819"/>
              <a:ext cx="371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Line 9">
              <a:extLst>
                <a:ext uri="{FF2B5EF4-FFF2-40B4-BE49-F238E27FC236}">
                  <a16:creationId xmlns:a16="http://schemas.microsoft.com/office/drawing/2014/main" id="{A3979D3E-E50E-E24F-A22F-D10A90F32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" y="819"/>
              <a:ext cx="37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Line 10">
              <a:extLst>
                <a:ext uri="{FF2B5EF4-FFF2-40B4-BE49-F238E27FC236}">
                  <a16:creationId xmlns:a16="http://schemas.microsoft.com/office/drawing/2014/main" id="{8B1EEC1D-03D3-BA43-97A6-3BA20CCF1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8" y="819"/>
              <a:ext cx="37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Line 11">
              <a:extLst>
                <a:ext uri="{FF2B5EF4-FFF2-40B4-BE49-F238E27FC236}">
                  <a16:creationId xmlns:a16="http://schemas.microsoft.com/office/drawing/2014/main" id="{740FBE14-253A-EF47-9CFA-1BF449648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0" y="819"/>
              <a:ext cx="371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Line 12">
              <a:extLst>
                <a:ext uri="{FF2B5EF4-FFF2-40B4-BE49-F238E27FC236}">
                  <a16:creationId xmlns:a16="http://schemas.microsoft.com/office/drawing/2014/main" id="{7D40E1B4-E2D0-B349-861A-C8D4DE1B4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3" y="819"/>
              <a:ext cx="37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Line 13">
              <a:extLst>
                <a:ext uri="{FF2B5EF4-FFF2-40B4-BE49-F238E27FC236}">
                  <a16:creationId xmlns:a16="http://schemas.microsoft.com/office/drawing/2014/main" id="{C254F341-7965-FC4D-B5EF-F2723CFA6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819"/>
              <a:ext cx="370" cy="1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683FAF4D-6661-4B4A-A337-DB94B29B929F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1300163"/>
            <a:ext cx="652463" cy="2222500"/>
            <a:chOff x="4294" y="819"/>
            <a:chExt cx="411" cy="1400"/>
          </a:xfrm>
        </p:grpSpPr>
        <p:sp>
          <p:nvSpPr>
            <p:cNvPr id="41006" name="Line 15">
              <a:extLst>
                <a:ext uri="{FF2B5EF4-FFF2-40B4-BE49-F238E27FC236}">
                  <a16:creationId xmlns:a16="http://schemas.microsoft.com/office/drawing/2014/main" id="{1FBECA96-0928-7348-AEF0-E0E815871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Line 16">
              <a:extLst>
                <a:ext uri="{FF2B5EF4-FFF2-40B4-BE49-F238E27FC236}">
                  <a16:creationId xmlns:a16="http://schemas.microsoft.com/office/drawing/2014/main" id="{E619F8FA-163B-6C4A-9B90-57E3CE1B1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Line 17">
              <a:extLst>
                <a:ext uri="{FF2B5EF4-FFF2-40B4-BE49-F238E27FC236}">
                  <a16:creationId xmlns:a16="http://schemas.microsoft.com/office/drawing/2014/main" id="{D46C9FB9-7ECE-4643-9847-1DF73CE19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Line 18">
              <a:extLst>
                <a:ext uri="{FF2B5EF4-FFF2-40B4-BE49-F238E27FC236}">
                  <a16:creationId xmlns:a16="http://schemas.microsoft.com/office/drawing/2014/main" id="{6B3A371D-1693-D54B-877A-9864C3216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1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Line 19">
              <a:extLst>
                <a:ext uri="{FF2B5EF4-FFF2-40B4-BE49-F238E27FC236}">
                  <a16:creationId xmlns:a16="http://schemas.microsoft.com/office/drawing/2014/main" id="{8D2B80EF-7DD8-B544-BC79-23B1A6B4C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20">
              <a:extLst>
                <a:ext uri="{FF2B5EF4-FFF2-40B4-BE49-F238E27FC236}">
                  <a16:creationId xmlns:a16="http://schemas.microsoft.com/office/drawing/2014/main" id="{208CE90A-2BAE-7E45-974C-275F03F8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0C3F2CDD-5945-584E-9408-F3DD74B5D124}"/>
              </a:ext>
            </a:extLst>
          </p:cNvPr>
          <p:cNvGrpSpPr>
            <a:grpSpLocks/>
          </p:cNvGrpSpPr>
          <p:nvPr/>
        </p:nvGrpSpPr>
        <p:grpSpPr bwMode="auto">
          <a:xfrm>
            <a:off x="7242175" y="1235075"/>
            <a:ext cx="568325" cy="2352675"/>
            <a:chOff x="3423" y="2160"/>
            <a:chExt cx="449" cy="1632"/>
          </a:xfrm>
        </p:grpSpPr>
        <p:sp>
          <p:nvSpPr>
            <p:cNvPr id="41000" name="Line 22">
              <a:extLst>
                <a:ext uri="{FF2B5EF4-FFF2-40B4-BE49-F238E27FC236}">
                  <a16:creationId xmlns:a16="http://schemas.microsoft.com/office/drawing/2014/main" id="{7CDD2DC7-0A5E-D946-9792-A2F78C29B8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423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23">
              <a:extLst>
                <a:ext uri="{FF2B5EF4-FFF2-40B4-BE49-F238E27FC236}">
                  <a16:creationId xmlns:a16="http://schemas.microsoft.com/office/drawing/2014/main" id="{DB1D9D29-86DA-2245-85D2-A42F5A0A80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513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24">
              <a:extLst>
                <a:ext uri="{FF2B5EF4-FFF2-40B4-BE49-F238E27FC236}">
                  <a16:creationId xmlns:a16="http://schemas.microsoft.com/office/drawing/2014/main" id="{0063FB13-2C53-3F49-A37E-C619DDD0C2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603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Line 25">
              <a:extLst>
                <a:ext uri="{FF2B5EF4-FFF2-40B4-BE49-F238E27FC236}">
                  <a16:creationId xmlns:a16="http://schemas.microsoft.com/office/drawing/2014/main" id="{7761A68F-1481-0F47-842A-E691E69A2C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692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Line 26">
              <a:extLst>
                <a:ext uri="{FF2B5EF4-FFF2-40B4-BE49-F238E27FC236}">
                  <a16:creationId xmlns:a16="http://schemas.microsoft.com/office/drawing/2014/main" id="{AA1555C8-5EFF-6D47-93C7-C16D1544A3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782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Line 27">
              <a:extLst>
                <a:ext uri="{FF2B5EF4-FFF2-40B4-BE49-F238E27FC236}">
                  <a16:creationId xmlns:a16="http://schemas.microsoft.com/office/drawing/2014/main" id="{C2678CFA-9450-E844-B480-278C298C52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3872" y="216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4" name="Line 28">
            <a:extLst>
              <a:ext uri="{FF2B5EF4-FFF2-40B4-BE49-F238E27FC236}">
                <a16:creationId xmlns:a16="http://schemas.microsoft.com/office/drawing/2014/main" id="{B97A963A-330E-4F4E-A02E-EC4F5CD5E5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1638" y="3587750"/>
            <a:ext cx="784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40975" name="Text Box 29">
            <a:extLst>
              <a:ext uri="{FF2B5EF4-FFF2-40B4-BE49-F238E27FC236}">
                <a16:creationId xmlns:a16="http://schemas.microsoft.com/office/drawing/2014/main" id="{127E1D05-B77F-F141-830B-0908E996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038" y="2724150"/>
            <a:ext cx="323850" cy="400050"/>
          </a:xfrm>
          <a:prstGeom prst="rect">
            <a:avLst/>
          </a:prstGeom>
          <a:solidFill>
            <a:srgbClr val="2F3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2000" b="1" baseline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66942" name="Text Box 30">
            <a:extLst>
              <a:ext uri="{FF2B5EF4-FFF2-40B4-BE49-F238E27FC236}">
                <a16:creationId xmlns:a16="http://schemas.microsoft.com/office/drawing/2014/main" id="{FADD36D1-0D48-5148-9FE7-0DD0E101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4592638"/>
            <a:ext cx="4576762" cy="1036637"/>
          </a:xfrm>
          <a:prstGeom prst="rect">
            <a:avLst/>
          </a:prstGeom>
          <a:solidFill>
            <a:srgbClr val="A8C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lvl="1" indent="0" eaLnBrk="1" hangingPunct="1"/>
            <a:r>
              <a:rPr lang="en-US" altLang="en-US" b="1" baseline="0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i="1" baseline="30000">
                <a:solidFill>
                  <a:schemeClr val="bg2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1800" baseline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baseline="0">
                <a:solidFill>
                  <a:schemeClr val="bg2"/>
                </a:solidFill>
                <a:latin typeface="Trebuchet MS" panose="020B0703020202090204" pitchFamily="34" charset="0"/>
              </a:rPr>
              <a:t>is a </a:t>
            </a:r>
            <a:r>
              <a:rPr lang="en-US" altLang="en-US" sz="2000" b="1" i="1" baseline="0">
                <a:solidFill>
                  <a:srgbClr val="FF0000"/>
                </a:solidFill>
                <a:latin typeface="Trebuchet MS" panose="020B0703020202090204" pitchFamily="34" charset="0"/>
              </a:rPr>
              <a:t>back propagator</a:t>
            </a:r>
            <a:r>
              <a:rPr lang="en-US" altLang="en-US" sz="2000" b="1" i="1" baseline="0">
                <a:solidFill>
                  <a:schemeClr val="bg2"/>
                </a:solidFill>
                <a:latin typeface="Trebuchet MS" panose="020B0703020202090204" pitchFamily="34" charset="0"/>
              </a:rPr>
              <a:t> </a:t>
            </a:r>
            <a:r>
              <a:rPr lang="en-US" altLang="en-US" sz="2000" b="1" baseline="0">
                <a:solidFill>
                  <a:schemeClr val="bg2"/>
                </a:solidFill>
                <a:latin typeface="Trebuchet MS" panose="020B0703020202090204" pitchFamily="34" charset="0"/>
              </a:rPr>
              <a:t>along rays back toward the guidestars</a:t>
            </a:r>
          </a:p>
          <a:p>
            <a:pPr eaLnBrk="1" hangingPunct="1"/>
            <a:endParaRPr lang="en-US" altLang="en-US" sz="1800" baseline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id="{DFAF7902-0380-A54A-9815-EA21DDD503EB}"/>
              </a:ext>
            </a:extLst>
          </p:cNvPr>
          <p:cNvGrpSpPr>
            <a:grpSpLocks/>
          </p:cNvGrpSpPr>
          <p:nvPr/>
        </p:nvGrpSpPr>
        <p:grpSpPr bwMode="auto">
          <a:xfrm>
            <a:off x="6434138" y="4160838"/>
            <a:ext cx="1016000" cy="2185987"/>
            <a:chOff x="4053" y="2621"/>
            <a:chExt cx="640" cy="1377"/>
          </a:xfrm>
        </p:grpSpPr>
        <p:sp>
          <p:nvSpPr>
            <p:cNvPr id="40994" name="Line 34">
              <a:extLst>
                <a:ext uri="{FF2B5EF4-FFF2-40B4-BE49-F238E27FC236}">
                  <a16:creationId xmlns:a16="http://schemas.microsoft.com/office/drawing/2014/main" id="{F5C072C8-2871-6C48-9D96-06463799A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3" y="2621"/>
              <a:ext cx="229" cy="13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35">
              <a:extLst>
                <a:ext uri="{FF2B5EF4-FFF2-40B4-BE49-F238E27FC236}">
                  <a16:creationId xmlns:a16="http://schemas.microsoft.com/office/drawing/2014/main" id="{5C44A855-E282-9A46-853C-3636184CD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" y="2629"/>
              <a:ext cx="310" cy="1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36">
              <a:extLst>
                <a:ext uri="{FF2B5EF4-FFF2-40B4-BE49-F238E27FC236}">
                  <a16:creationId xmlns:a16="http://schemas.microsoft.com/office/drawing/2014/main" id="{CF363375-D606-9B44-A6A7-D8AC91108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2647"/>
              <a:ext cx="390" cy="1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37">
              <a:extLst>
                <a:ext uri="{FF2B5EF4-FFF2-40B4-BE49-F238E27FC236}">
                  <a16:creationId xmlns:a16="http://schemas.microsoft.com/office/drawing/2014/main" id="{A3CBE63B-B135-C24B-BC32-C8177CE7F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" y="2629"/>
              <a:ext cx="469" cy="1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38">
              <a:extLst>
                <a:ext uri="{FF2B5EF4-FFF2-40B4-BE49-F238E27FC236}">
                  <a16:creationId xmlns:a16="http://schemas.microsoft.com/office/drawing/2014/main" id="{2AD1BAF8-4B69-D744-BD49-A15DF3D7E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" y="2641"/>
              <a:ext cx="535" cy="13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39">
              <a:extLst>
                <a:ext uri="{FF2B5EF4-FFF2-40B4-BE49-F238E27FC236}">
                  <a16:creationId xmlns:a16="http://schemas.microsoft.com/office/drawing/2014/main" id="{6247F704-6A21-9340-8944-D06825616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2632"/>
              <a:ext cx="622" cy="1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0A2E8EB1-17A3-0243-A31B-4F1FC7C8479A}"/>
              </a:ext>
            </a:extLst>
          </p:cNvPr>
          <p:cNvGrpSpPr>
            <a:grpSpLocks/>
          </p:cNvGrpSpPr>
          <p:nvPr/>
        </p:nvGrpSpPr>
        <p:grpSpPr bwMode="auto">
          <a:xfrm>
            <a:off x="6869113" y="4124325"/>
            <a:ext cx="652462" cy="2222500"/>
            <a:chOff x="4294" y="819"/>
            <a:chExt cx="411" cy="1400"/>
          </a:xfrm>
        </p:grpSpPr>
        <p:sp>
          <p:nvSpPr>
            <p:cNvPr id="40988" name="Line 41">
              <a:extLst>
                <a:ext uri="{FF2B5EF4-FFF2-40B4-BE49-F238E27FC236}">
                  <a16:creationId xmlns:a16="http://schemas.microsoft.com/office/drawing/2014/main" id="{9E6C71F0-8B02-444A-A0C5-13BA0A821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42">
              <a:extLst>
                <a:ext uri="{FF2B5EF4-FFF2-40B4-BE49-F238E27FC236}">
                  <a16:creationId xmlns:a16="http://schemas.microsoft.com/office/drawing/2014/main" id="{043BDBB3-232F-2343-B5E1-578DDB014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43">
              <a:extLst>
                <a:ext uri="{FF2B5EF4-FFF2-40B4-BE49-F238E27FC236}">
                  <a16:creationId xmlns:a16="http://schemas.microsoft.com/office/drawing/2014/main" id="{A2E168DB-F3F9-8C45-A4C0-1899DC45E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4">
              <a:extLst>
                <a:ext uri="{FF2B5EF4-FFF2-40B4-BE49-F238E27FC236}">
                  <a16:creationId xmlns:a16="http://schemas.microsoft.com/office/drawing/2014/main" id="{E8F539E5-923A-E549-9CD0-3BA19D039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1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45">
              <a:extLst>
                <a:ext uri="{FF2B5EF4-FFF2-40B4-BE49-F238E27FC236}">
                  <a16:creationId xmlns:a16="http://schemas.microsoft.com/office/drawing/2014/main" id="{74B72DBD-C5FE-794B-9CB9-D9722F9CB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3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46">
              <a:extLst>
                <a:ext uri="{FF2B5EF4-FFF2-40B4-BE49-F238E27FC236}">
                  <a16:creationId xmlns:a16="http://schemas.microsoft.com/office/drawing/2014/main" id="{916E5485-84C4-B749-ABF8-E7A98600C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819"/>
              <a:ext cx="0" cy="1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5">
            <a:extLst>
              <a:ext uri="{FF2B5EF4-FFF2-40B4-BE49-F238E27FC236}">
                <a16:creationId xmlns:a16="http://schemas.microsoft.com/office/drawing/2014/main" id="{7BA42AE1-EAAF-8249-9EA4-44D8CA6DAC8A}"/>
              </a:ext>
            </a:extLst>
          </p:cNvPr>
          <p:cNvGrpSpPr>
            <a:grpSpLocks/>
          </p:cNvGrpSpPr>
          <p:nvPr/>
        </p:nvGrpSpPr>
        <p:grpSpPr bwMode="auto">
          <a:xfrm>
            <a:off x="7294563" y="4052888"/>
            <a:ext cx="547687" cy="2401887"/>
            <a:chOff x="4595" y="2553"/>
            <a:chExt cx="345" cy="1513"/>
          </a:xfrm>
        </p:grpSpPr>
        <p:sp>
          <p:nvSpPr>
            <p:cNvPr id="40982" name="Line 59">
              <a:extLst>
                <a:ext uri="{FF2B5EF4-FFF2-40B4-BE49-F238E27FC236}">
                  <a16:creationId xmlns:a16="http://schemas.microsoft.com/office/drawing/2014/main" id="{C761269D-A631-B745-9A8D-CFE6651A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 flipH="1">
              <a:off x="4595" y="2553"/>
              <a:ext cx="147" cy="151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60">
              <a:extLst>
                <a:ext uri="{FF2B5EF4-FFF2-40B4-BE49-F238E27FC236}">
                  <a16:creationId xmlns:a16="http://schemas.microsoft.com/office/drawing/2014/main" id="{BE2853CF-BC5C-AE44-B210-A208D3A14C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 flipH="1">
              <a:off x="4665" y="2564"/>
              <a:ext cx="88" cy="14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61">
              <a:extLst>
                <a:ext uri="{FF2B5EF4-FFF2-40B4-BE49-F238E27FC236}">
                  <a16:creationId xmlns:a16="http://schemas.microsoft.com/office/drawing/2014/main" id="{D96E62E7-1E00-C747-BF98-7994DC8AD9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 flipH="1">
              <a:off x="4736" y="2570"/>
              <a:ext cx="24" cy="14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62">
              <a:extLst>
                <a:ext uri="{FF2B5EF4-FFF2-40B4-BE49-F238E27FC236}">
                  <a16:creationId xmlns:a16="http://schemas.microsoft.com/office/drawing/2014/main" id="{BE1FA721-9A49-234A-B931-1211A5D7A6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4782" y="2575"/>
              <a:ext cx="23" cy="145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63">
              <a:extLst>
                <a:ext uri="{FF2B5EF4-FFF2-40B4-BE49-F238E27FC236}">
                  <a16:creationId xmlns:a16="http://schemas.microsoft.com/office/drawing/2014/main" id="{21A4C23A-C1E6-9E4A-BC56-D3E37B47CC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4788" y="2629"/>
              <a:ext cx="79" cy="13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64">
              <a:extLst>
                <a:ext uri="{FF2B5EF4-FFF2-40B4-BE49-F238E27FC236}">
                  <a16:creationId xmlns:a16="http://schemas.microsoft.com/office/drawing/2014/main" id="{E9C559A3-78EC-CA4E-ADC9-F630454E0F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58016">
              <a:off x="4770" y="2617"/>
              <a:ext cx="170" cy="13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0" name="Rectangle 60">
            <a:extLst>
              <a:ext uri="{FF2B5EF4-FFF2-40B4-BE49-F238E27FC236}">
                <a16:creationId xmlns:a16="http://schemas.microsoft.com/office/drawing/2014/main" id="{DC4E438E-1677-4849-8518-D170A3C3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973388"/>
            <a:ext cx="49799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342900" indent="-3429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lvl="1" indent="0" eaLnBrk="1" hangingPunct="1">
              <a:spcBef>
                <a:spcPct val="30000"/>
              </a:spcBef>
            </a:pPr>
            <a:r>
              <a:rPr lang="en-US" altLang="en-US" sz="2000" b="1" baseline="0">
                <a:latin typeface="Times New Roman" panose="02020603050405020304" pitchFamily="18" charset="0"/>
              </a:rPr>
              <a:t>y</a:t>
            </a:r>
            <a:r>
              <a:rPr lang="en-US" altLang="en-US" sz="2000" baseline="0">
                <a:latin typeface="Arial" panose="020B0604020202020204" pitchFamily="34" charset="0"/>
              </a:rPr>
              <a:t> </a:t>
            </a:r>
            <a:r>
              <a:rPr lang="en-US" altLang="en-US" sz="2000" b="1" baseline="0">
                <a:latin typeface="Trebuchet MS" panose="020B0703020202090204" pitchFamily="34" charset="0"/>
              </a:rPr>
              <a:t>= vector of all WFS measurements</a:t>
            </a:r>
          </a:p>
          <a:p>
            <a:pPr lvl="1" indent="0" eaLnBrk="1" hangingPunct="1">
              <a:spcBef>
                <a:spcPct val="30000"/>
              </a:spcBef>
            </a:pPr>
            <a:r>
              <a:rPr lang="en-US" altLang="en-US" sz="2000" b="1" baseline="0">
                <a:latin typeface="Times New Roman" panose="02020603050405020304" pitchFamily="18" charset="0"/>
              </a:rPr>
              <a:t>x</a:t>
            </a:r>
            <a:r>
              <a:rPr lang="en-US" altLang="en-US" sz="2000" baseline="0">
                <a:latin typeface="Arial" panose="020B0604020202020204" pitchFamily="34" charset="0"/>
              </a:rPr>
              <a:t> </a:t>
            </a:r>
            <a:r>
              <a:rPr lang="en-US" altLang="en-US" sz="2000" b="1" baseline="0">
                <a:latin typeface="Trebuchet MS" panose="020B0703020202090204" pitchFamily="34" charset="0"/>
              </a:rPr>
              <a:t>= value of </a:t>
            </a:r>
            <a:r>
              <a:rPr lang="en-US" altLang="en-US" sz="2000" b="1" baseline="0">
                <a:latin typeface="Symbol" pitchFamily="2" charset="2"/>
              </a:rPr>
              <a:t>δ(</a:t>
            </a:r>
            <a:r>
              <a:rPr lang="en-US" altLang="en-US" sz="2000" b="1" baseline="0">
                <a:latin typeface="Trebuchet MS" panose="020B0703020202090204" pitchFamily="34" charset="0"/>
              </a:rPr>
              <a:t>OPD) at each voxel in turbulent volume above telescope</a:t>
            </a:r>
          </a:p>
        </p:txBody>
      </p:sp>
      <p:sp>
        <p:nvSpPr>
          <p:cNvPr id="40981" name="Rectangle 61">
            <a:extLst>
              <a:ext uri="{FF2B5EF4-FFF2-40B4-BE49-F238E27FC236}">
                <a16:creationId xmlns:a16="http://schemas.microsoft.com/office/drawing/2014/main" id="{D1DD5B94-BF95-9940-ACBB-11EE7FDA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5911850"/>
            <a:ext cx="4979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342900" indent="-3429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lvl="1" indent="0" eaLnBrk="1" hangingPunct="1">
              <a:spcBef>
                <a:spcPct val="30000"/>
              </a:spcBef>
            </a:pPr>
            <a:r>
              <a:rPr lang="en-US" altLang="en-US" sz="2000" b="1" baseline="0">
                <a:latin typeface="Trebuchet MS" panose="020B0703020202090204" pitchFamily="34" charset="0"/>
              </a:rPr>
              <a:t>Use iterative algorithms to converge on the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>
            <a:extLst>
              <a:ext uri="{FF2B5EF4-FFF2-40B4-BE49-F238E27FC236}">
                <a16:creationId xmlns:a16="http://schemas.microsoft.com/office/drawing/2014/main" id="{D1F34D21-3A2E-3B4B-913C-3AF5B32B0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738" y="279400"/>
            <a:ext cx="7196137" cy="11430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LGS Related Problems: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Null modes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41986" name="Rectangle 4">
            <a:extLst>
              <a:ext uri="{FF2B5EF4-FFF2-40B4-BE49-F238E27FC236}">
                <a16:creationId xmlns:a16="http://schemas.microsoft.com/office/drawing/2014/main" id="{F9475852-EFDD-7245-A61D-A7A4307B5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5425" y="4025900"/>
            <a:ext cx="4491038" cy="2389188"/>
          </a:xfrm>
        </p:spPr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Five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Null Modes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 dirty="0">
                <a:ea typeface="ヒラギノ角ゴ Pro W3" panose="020B0300000000000000" pitchFamily="34" charset="-128"/>
                <a:sym typeface="Symbol" pitchFamily="2" charset="2"/>
              </a:rPr>
              <a:t> are not seen by LGS (Tilt indetermination problem)</a:t>
            </a:r>
          </a:p>
          <a:p>
            <a:r>
              <a:rPr lang="en-US" altLang="en-US" dirty="0">
                <a:ea typeface="ヒラギノ角ゴ Pro W3" panose="020B0300000000000000" pitchFamily="34" charset="-128"/>
              </a:rPr>
              <a:t>Need 3 well spread tip-tilt stars to control these modes</a:t>
            </a: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EBF98CF4-4DEF-8844-9CB7-1D1A8E0B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1533525"/>
            <a:ext cx="390842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284163" indent="-284163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684213" indent="-227013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7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en-US" altLang="en-US" b="1" baseline="0" dirty="0">
                <a:solidFill>
                  <a:schemeClr val="tx2"/>
                </a:solidFill>
                <a:latin typeface="Trebuchet MS" panose="020B0703020202090204" pitchFamily="34" charset="0"/>
              </a:rPr>
              <a:t>Tilt </a:t>
            </a:r>
            <a:r>
              <a:rPr lang="en-US" altLang="en-US" b="1" baseline="0" dirty="0" err="1">
                <a:solidFill>
                  <a:schemeClr val="tx2"/>
                </a:solidFill>
                <a:latin typeface="Trebuchet MS" panose="020B0703020202090204" pitchFamily="34" charset="0"/>
              </a:rPr>
              <a:t>Anisoplanatism</a:t>
            </a:r>
            <a:r>
              <a:rPr lang="en-US" altLang="en-US" b="1" baseline="0" dirty="0">
                <a:latin typeface="Trebuchet MS" panose="020B0703020202090204" pitchFamily="34" charset="0"/>
              </a:rPr>
              <a:t> : Low order modes produce Tip-Tilt at altitude</a:t>
            </a:r>
          </a:p>
          <a:p>
            <a:pPr lvl="1">
              <a:spcBef>
                <a:spcPct val="15000"/>
              </a:spcBef>
              <a:buClr>
                <a:schemeClr val="tx2"/>
              </a:buClr>
              <a:buSzPct val="100000"/>
            </a:pPr>
            <a:r>
              <a:rPr lang="en-US" altLang="en-US" b="1" baseline="0" dirty="0">
                <a:latin typeface="Trebuchet MS" panose="020B0703020202090204" pitchFamily="34" charset="0"/>
                <a:sym typeface="Symbol" pitchFamily="2" charset="2"/>
              </a:rPr>
              <a:t>	→ Dynamic Plate Scale changes</a:t>
            </a:r>
          </a:p>
        </p:txBody>
      </p:sp>
      <p:sp>
        <p:nvSpPr>
          <p:cNvPr id="43012" name="Text Box 6">
            <a:extLst>
              <a:ext uri="{FF2B5EF4-FFF2-40B4-BE49-F238E27FC236}">
                <a16:creationId xmlns:a16="http://schemas.microsoft.com/office/drawing/2014/main" id="{2BA1FF9B-EA8C-7D41-910E-590C039F2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6400800"/>
            <a:ext cx="3549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1600" b="1" baseline="0">
                <a:latin typeface="Trebuchet MS" panose="020B0703020202090204" pitchFamily="34" charset="0"/>
              </a:rPr>
              <a:t>Credit: Rigaut, MCAO for Dummies</a:t>
            </a:r>
          </a:p>
        </p:txBody>
      </p:sp>
      <p:pic>
        <p:nvPicPr>
          <p:cNvPr id="2" name="tiltaniso2.mpg">
            <a:hlinkClick r:id="" action="ppaction://media"/>
            <a:extLst>
              <a:ext uri="{FF2B5EF4-FFF2-40B4-BE49-F238E27FC236}">
                <a16:creationId xmlns:a16="http://schemas.microsoft.com/office/drawing/2014/main" id="{DB65DF89-DFB1-EE4C-981D-0FB9B956F2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0478" y="1695302"/>
            <a:ext cx="4203995" cy="420399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198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38E73A3D-0A49-3949-B141-A947EB1DC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Outline of lecture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D82C5EEC-C0CB-0F46-BCCE-F6BF3C7C6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98989"/>
                </a:solidFill>
                <a:ea typeface="ヒラギノ角ゴ Pro W3" charset="0"/>
                <a:cs typeface="ヒラギノ角ゴ Pro W3" charset="0"/>
              </a:rPr>
              <a:t>Review of AO tomography concepts</a:t>
            </a:r>
          </a:p>
          <a:p>
            <a:pPr>
              <a:defRPr/>
            </a:pPr>
            <a:r>
              <a:rPr lang="en-US" dirty="0">
                <a:ea typeface="ヒラギノ角ゴ Pro W3" charset="0"/>
                <a:cs typeface="ヒラギノ角ゴ Pro W3" charset="0"/>
              </a:rPr>
              <a:t>AO applications of tomography</a:t>
            </a:r>
          </a:p>
          <a:p>
            <a:pPr lvl="1">
              <a:lnSpc>
                <a:spcPct val="130000"/>
              </a:lnSpc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a typeface="ヒラギノ角ゴ Pro W3" charset="0"/>
              </a:rPr>
              <a:t>Laser tomography AO (LTAO)</a:t>
            </a:r>
          </a:p>
          <a:p>
            <a:pPr lvl="1">
              <a:lnSpc>
                <a:spcPct val="130000"/>
              </a:lnSpc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a typeface="ヒラギノ角ゴ Pro W3" charset="0"/>
              </a:rPr>
              <a:t>Multi-conjugate AO (MCAO)</a:t>
            </a:r>
          </a:p>
          <a:p>
            <a:pPr lvl="1">
              <a:lnSpc>
                <a:spcPct val="130000"/>
              </a:lnSpc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a typeface="ヒラギノ角ゴ Pro W3" charset="0"/>
              </a:rPr>
              <a:t>Multi-object AO (MOAO)</a:t>
            </a:r>
          </a:p>
          <a:p>
            <a:pPr lvl="1">
              <a:lnSpc>
                <a:spcPct val="130000"/>
              </a:lnSpc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ea typeface="ヒラギノ角ゴ Pro W3" charset="0"/>
              </a:rPr>
              <a:t>Ground-layer AO (GLAO)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D0CD-6A10-FA4E-A473-5D294CCC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0"/>
            <a:ext cx="7162800" cy="1295400"/>
          </a:xfrm>
        </p:spPr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Laser Tomography AO: High-Order Correction; Fixes Cone Effect</a:t>
            </a:r>
          </a:p>
        </p:txBody>
      </p:sp>
      <p:pic>
        <p:nvPicPr>
          <p:cNvPr id="47106" name="Picture 4" descr="laser_tomo.jpg">
            <a:extLst>
              <a:ext uri="{FF2B5EF4-FFF2-40B4-BE49-F238E27FC236}">
                <a16:creationId xmlns:a16="http://schemas.microsoft.com/office/drawing/2014/main" id="{B0F70953-09C3-8147-BD4D-6DBBB4995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381125"/>
            <a:ext cx="3571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6">
            <a:extLst>
              <a:ext uri="{FF2B5EF4-FFF2-40B4-BE49-F238E27FC236}">
                <a16:creationId xmlns:a16="http://schemas.microsoft.com/office/drawing/2014/main" id="{B08EDEB5-5A48-0A45-AD48-A0151AD2D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5792788"/>
            <a:ext cx="295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aseline="0">
                <a:latin typeface="Trebuchet MS" panose="020B0703020202090204" pitchFamily="34" charset="0"/>
              </a:rPr>
              <a:t>Narrow field, </a:t>
            </a:r>
            <a:br>
              <a:rPr lang="en-US" altLang="en-US" sz="2000" baseline="0">
                <a:latin typeface="Trebuchet MS" panose="020B0703020202090204" pitchFamily="34" charset="0"/>
              </a:rPr>
            </a:br>
            <a:r>
              <a:rPr lang="en-US" altLang="en-US" sz="2000" baseline="0">
                <a:latin typeface="Trebuchet MS" panose="020B0703020202090204" pitchFamily="34" charset="0"/>
              </a:rPr>
              <a:t>cone effect fixed</a:t>
            </a:r>
            <a:endParaRPr lang="en-US" altLang="en-US" sz="2000">
              <a:latin typeface="Trebuchet MS" panose="020B070302020209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FF637-CBF9-604C-AF7A-AFF771A76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4376738"/>
            <a:ext cx="1184275" cy="461962"/>
          </a:xfrm>
          <a:prstGeom prst="rect">
            <a:avLst/>
          </a:prstGeom>
          <a:solidFill>
            <a:srgbClr val="FFE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aseline="0">
                <a:solidFill>
                  <a:srgbClr val="0A2979"/>
                </a:solidFill>
                <a:latin typeface="Trebuchet MS" panose="020B0703020202090204" pitchFamily="34" charset="0"/>
              </a:rPr>
              <a:t>one DM</a:t>
            </a:r>
            <a:endParaRPr lang="en-US" altLang="en-US">
              <a:solidFill>
                <a:srgbClr val="0A297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AB98B-F89B-7641-B2CC-801F6923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3079750"/>
            <a:ext cx="2773363" cy="830263"/>
          </a:xfrm>
          <a:prstGeom prst="rect">
            <a:avLst/>
          </a:prstGeom>
          <a:solidFill>
            <a:srgbClr val="FFE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aseline="0">
                <a:solidFill>
                  <a:srgbClr val="0A2979"/>
                </a:solidFill>
                <a:latin typeface="Trebuchet MS" panose="020B0703020202090204" pitchFamily="34" charset="0"/>
              </a:rPr>
              <a:t>Corrected field: 10’s of arc sec</a:t>
            </a:r>
            <a:endParaRPr lang="en-US" altLang="en-US">
              <a:solidFill>
                <a:srgbClr val="0A297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CA5F-BD13-1B43-BE33-32CA6889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>
                <a:ea typeface="ヒラギノ角ゴ Pro W3" panose="020B0300000000000000" pitchFamily="34" charset="-128"/>
              </a:rPr>
              <a:t>Multi-Conjugate AO: Wider Field Correction</a:t>
            </a:r>
          </a:p>
        </p:txBody>
      </p:sp>
      <p:pic>
        <p:nvPicPr>
          <p:cNvPr id="48130" name="Picture 5" descr="mcao_star_oriented.jpg">
            <a:extLst>
              <a:ext uri="{FF2B5EF4-FFF2-40B4-BE49-F238E27FC236}">
                <a16:creationId xmlns:a16="http://schemas.microsoft.com/office/drawing/2014/main" id="{03571578-904A-7442-A970-CF6BF1804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7638"/>
            <a:ext cx="37338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7">
            <a:extLst>
              <a:ext uri="{FF2B5EF4-FFF2-40B4-BE49-F238E27FC236}">
                <a16:creationId xmlns:a16="http://schemas.microsoft.com/office/drawing/2014/main" id="{58A4DA35-60E8-FC46-894C-AAC2F8D7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6032500"/>
            <a:ext cx="429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aseline="0">
                <a:latin typeface="Trebuchet MS" panose="020B0703020202090204" pitchFamily="34" charset="0"/>
              </a:rPr>
              <a:t>Corrects over wider field, </a:t>
            </a:r>
            <a:br>
              <a:rPr lang="en-US" altLang="en-US" sz="2000" baseline="0">
                <a:latin typeface="Trebuchet MS" panose="020B0703020202090204" pitchFamily="34" charset="0"/>
              </a:rPr>
            </a:br>
            <a:r>
              <a:rPr lang="en-US" altLang="en-US" sz="2000" baseline="0">
                <a:latin typeface="Trebuchet MS" panose="020B0703020202090204" pitchFamily="34" charset="0"/>
              </a:rPr>
              <a:t>at a penalty in peak Strehl</a:t>
            </a:r>
            <a:endParaRPr lang="en-US" altLang="en-US" sz="2000">
              <a:latin typeface="Trebuchet MS" panose="020B070302020209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549B5-3ECE-564E-92C1-D6126CE8D0C5}"/>
              </a:ext>
            </a:extLst>
          </p:cNvPr>
          <p:cNvSpPr txBox="1"/>
          <p:nvPr/>
        </p:nvSpPr>
        <p:spPr>
          <a:xfrm>
            <a:off x="603250" y="4286250"/>
            <a:ext cx="1226618" cy="461665"/>
          </a:xfrm>
          <a:prstGeom prst="rect">
            <a:avLst/>
          </a:prstGeom>
          <a:solidFill>
            <a:srgbClr val="FFE790"/>
          </a:solidFill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aseline="0" dirty="0">
                <a:solidFill>
                  <a:srgbClr val="0A2979"/>
                </a:solidFill>
                <a:latin typeface="Trebuchet MS" panose="020B0703020202090204" pitchFamily="34" charset="0"/>
              </a:rPr>
              <a:t>≥ 2 DMs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CDA9A-6F69-C246-92D1-392D680A5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3079750"/>
            <a:ext cx="2773363" cy="830263"/>
          </a:xfrm>
          <a:prstGeom prst="rect">
            <a:avLst/>
          </a:prstGeom>
          <a:solidFill>
            <a:srgbClr val="FFE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aseline="0">
                <a:solidFill>
                  <a:srgbClr val="0A2979"/>
                </a:solidFill>
                <a:latin typeface="Trebuchet MS" panose="020B0703020202090204" pitchFamily="34" charset="0"/>
              </a:rPr>
              <a:t>Corrected field: up to ~2 arc min</a:t>
            </a:r>
            <a:endParaRPr lang="en-US" altLang="en-US">
              <a:solidFill>
                <a:srgbClr val="0A297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BB25-5354-674F-8CDA-E33A4BB7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Multi-Object AO: Wider Field but only correct objects you are interested in</a:t>
            </a:r>
          </a:p>
        </p:txBody>
      </p:sp>
      <p:pic>
        <p:nvPicPr>
          <p:cNvPr id="49154" name="Picture 3" descr="MOAO_WFS_in_OpenLoop.png">
            <a:extLst>
              <a:ext uri="{FF2B5EF4-FFF2-40B4-BE49-F238E27FC236}">
                <a16:creationId xmlns:a16="http://schemas.microsoft.com/office/drawing/2014/main" id="{54FF499E-BADA-9F4F-BE32-2927C3900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"/>
          <a:stretch>
            <a:fillRect/>
          </a:stretch>
        </p:blipFill>
        <p:spPr bwMode="auto">
          <a:xfrm>
            <a:off x="2212975" y="1376363"/>
            <a:ext cx="3692525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0FC1F-6D87-644B-9CD8-D15314FF1642}"/>
              </a:ext>
            </a:extLst>
          </p:cNvPr>
          <p:cNvSpPr txBox="1"/>
          <p:nvPr/>
        </p:nvSpPr>
        <p:spPr>
          <a:xfrm>
            <a:off x="2066925" y="5842000"/>
            <a:ext cx="3933825" cy="1016000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en-US" sz="2000" baseline="0" dirty="0">
                <a:latin typeface="+mn-lt"/>
                <a:ea typeface="+mn-ea"/>
              </a:rPr>
              <a:t>Correct over narrow field of view located anywhere </a:t>
            </a:r>
            <a:r>
              <a:rPr lang="en-US" sz="2000" baseline="0" dirty="0" err="1">
                <a:latin typeface="+mn-lt"/>
                <a:ea typeface="+mn-ea"/>
              </a:rPr>
              <a:t>w</a:t>
            </a:r>
            <a:r>
              <a:rPr lang="en-US" sz="2000" baseline="0" dirty="0">
                <a:latin typeface="+mn-lt"/>
                <a:ea typeface="+mn-ea"/>
              </a:rPr>
              <a:t>/in wide field of regard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F30DD-1F3D-2A41-A58D-EC16A88350E1}"/>
              </a:ext>
            </a:extLst>
          </p:cNvPr>
          <p:cNvSpPr txBox="1"/>
          <p:nvPr/>
        </p:nvSpPr>
        <p:spPr>
          <a:xfrm>
            <a:off x="285750" y="4254500"/>
            <a:ext cx="1873250" cy="1200150"/>
          </a:xfrm>
          <a:prstGeom prst="rect">
            <a:avLst/>
          </a:prstGeom>
          <a:solidFill>
            <a:srgbClr val="FFE79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aseline="0" dirty="0">
                <a:solidFill>
                  <a:srgbClr val="0A2979"/>
                </a:solidFill>
                <a:latin typeface="+mj-lt"/>
                <a:ea typeface="ヒラギノ角ゴ Pro W3" charset="0"/>
                <a:cs typeface="ヒラギノ角ゴ Pro W3" charset="0"/>
              </a:rPr>
              <a:t>One DM for each object of interest</a:t>
            </a:r>
          </a:p>
        </p:txBody>
      </p:sp>
      <p:sp>
        <p:nvSpPr>
          <p:cNvPr id="49157" name="TextBox 2">
            <a:extLst>
              <a:ext uri="{FF2B5EF4-FFF2-40B4-BE49-F238E27FC236}">
                <a16:creationId xmlns:a16="http://schemas.microsoft.com/office/drawing/2014/main" id="{1192D180-FFBD-474F-BCB8-7920E23AE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306888"/>
            <a:ext cx="1333500" cy="739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400" baseline="0">
                <a:latin typeface="Arial" panose="020B0604020202020204" pitchFamily="34" charset="0"/>
                <a:cs typeface="Arial" panose="020B0604020202020204" pitchFamily="34" charset="0"/>
              </a:rPr>
              <a:t>Multiple Narrow Field DMs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E676E-0DA7-C146-887F-FA3FF773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3143250"/>
            <a:ext cx="2771775" cy="830263"/>
          </a:xfrm>
          <a:prstGeom prst="rect">
            <a:avLst/>
          </a:prstGeom>
          <a:solidFill>
            <a:srgbClr val="FFE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aseline="0">
                <a:solidFill>
                  <a:srgbClr val="0A2979"/>
                </a:solidFill>
                <a:latin typeface="Trebuchet MS" panose="020B0703020202090204" pitchFamily="34" charset="0"/>
              </a:rPr>
              <a:t>Corrected field: </a:t>
            </a:r>
            <a:br>
              <a:rPr lang="en-US" altLang="en-US" baseline="0">
                <a:solidFill>
                  <a:srgbClr val="0A2979"/>
                </a:solidFill>
                <a:latin typeface="Trebuchet MS" panose="020B0703020202090204" pitchFamily="34" charset="0"/>
              </a:rPr>
            </a:br>
            <a:r>
              <a:rPr lang="en-US" altLang="en-US" baseline="0">
                <a:solidFill>
                  <a:srgbClr val="0A2979"/>
                </a:solidFill>
                <a:latin typeface="Trebuchet MS" panose="020B0703020202090204" pitchFamily="34" charset="0"/>
              </a:rPr>
              <a:t>N x 10’s of arc sec</a:t>
            </a:r>
            <a:endParaRPr lang="en-US" altLang="en-US">
              <a:solidFill>
                <a:srgbClr val="0A297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9D0A-6DF1-8F41-B68F-22DF4EDA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Ground Layer AO: Widest field, </a:t>
            </a:r>
            <a:br>
              <a:rPr lang="en-US" altLang="en-US">
                <a:ea typeface="ヒラギノ角ゴ Pro W3" panose="020B0300000000000000" pitchFamily="34" charset="-128"/>
              </a:rPr>
            </a:br>
            <a:r>
              <a:rPr lang="en-US" altLang="en-US">
                <a:ea typeface="ヒラギノ角ゴ Pro W3" panose="020B0300000000000000" pitchFamily="34" charset="-128"/>
              </a:rPr>
              <a:t>only modest AO correction</a:t>
            </a:r>
          </a:p>
        </p:txBody>
      </p:sp>
      <p:pic>
        <p:nvPicPr>
          <p:cNvPr id="50178" name="Picture 4" descr="glao.jpg">
            <a:extLst>
              <a:ext uri="{FF2B5EF4-FFF2-40B4-BE49-F238E27FC236}">
                <a16:creationId xmlns:a16="http://schemas.microsoft.com/office/drawing/2014/main" id="{908A9B38-FB4A-D84B-8F7C-8730C3F32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401763"/>
            <a:ext cx="3678238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6">
            <a:extLst>
              <a:ext uri="{FF2B5EF4-FFF2-40B4-BE49-F238E27FC236}">
                <a16:creationId xmlns:a16="http://schemas.microsoft.com/office/drawing/2014/main" id="{0EF4DE57-9E0F-8F48-9AE4-168058EA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5980113"/>
            <a:ext cx="3597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aseline="0">
                <a:latin typeface="Trebuchet MS" panose="020B0703020202090204" pitchFamily="34" charset="0"/>
              </a:rPr>
              <a:t>Quite modest correction over a much wider field of view</a:t>
            </a:r>
            <a:endParaRPr lang="en-US" altLang="en-US" sz="200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4DC67-AD0D-1649-BFE6-C02753B417AD}"/>
              </a:ext>
            </a:extLst>
          </p:cNvPr>
          <p:cNvSpPr txBox="1"/>
          <p:nvPr/>
        </p:nvSpPr>
        <p:spPr>
          <a:xfrm>
            <a:off x="285750" y="4254500"/>
            <a:ext cx="1873250" cy="1200150"/>
          </a:xfrm>
          <a:prstGeom prst="rect">
            <a:avLst/>
          </a:prstGeom>
          <a:solidFill>
            <a:srgbClr val="FFE79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aseline="0" dirty="0">
                <a:solidFill>
                  <a:srgbClr val="0A2979"/>
                </a:solidFill>
                <a:latin typeface="+mj-lt"/>
                <a:ea typeface="ヒラギノ角ゴ Pro W3" charset="0"/>
                <a:cs typeface="ヒラギノ角ゴ Pro W3" charset="0"/>
              </a:rPr>
              <a:t>One DM conjugate to ground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4A1A89-7F9A-3E4A-A0EE-1DC8853AA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3089275"/>
            <a:ext cx="2773363" cy="831850"/>
          </a:xfrm>
          <a:prstGeom prst="rect">
            <a:avLst/>
          </a:prstGeom>
          <a:solidFill>
            <a:srgbClr val="FFE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aseline="0">
                <a:solidFill>
                  <a:srgbClr val="0A2979"/>
                </a:solidFill>
                <a:latin typeface="Trebuchet MS" panose="020B0703020202090204" pitchFamily="34" charset="0"/>
              </a:rPr>
              <a:t>Corrected field: </a:t>
            </a:r>
            <a:br>
              <a:rPr lang="en-US" altLang="en-US" baseline="0">
                <a:solidFill>
                  <a:srgbClr val="0A2979"/>
                </a:solidFill>
                <a:latin typeface="Trebuchet MS" panose="020B0703020202090204" pitchFamily="34" charset="0"/>
              </a:rPr>
            </a:br>
            <a:r>
              <a:rPr lang="en-US" altLang="en-US" baseline="0">
                <a:solidFill>
                  <a:srgbClr val="0A2979"/>
                </a:solidFill>
                <a:latin typeface="Trebuchet MS" panose="020B0703020202090204" pitchFamily="34" charset="0"/>
              </a:rPr>
              <a:t>5 -10 arc min</a:t>
            </a:r>
            <a:endParaRPr lang="en-US" altLang="en-US">
              <a:solidFill>
                <a:srgbClr val="0A297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3E5CD47-C1A0-B14C-AD02-3BB57753A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Outline of lecture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94CAF75-747D-5E43-973E-CF7C6EDBB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What is AO tomography?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Applications of AO tomography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Laser tomography AO (LTAO)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Multi-conjugate AO (MCAO)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Multi-object AO (MOAO)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Ground-layer AO (GLAO)</a:t>
            </a:r>
          </a:p>
          <a:p>
            <a:pPr lvl="1">
              <a:lnSpc>
                <a:spcPct val="130000"/>
              </a:lnSpc>
            </a:pPr>
            <a:endParaRPr lang="en-US" altLang="en-US" sz="2000" dirty="0">
              <a:ea typeface="ヒラギノ角ゴ Pro W3" panose="020B03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ea typeface="ヒラギノ角ゴ Pro W3" panose="020B0300000000000000" pitchFamily="34" charset="-128"/>
              </a:rPr>
              <a:t>Much of this lecture is based on presentations by Don Gavel, Lisa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Poyneer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, Francois </a:t>
            </a:r>
            <a:r>
              <a:rPr lang="en-US" altLang="en-US" sz="2000" dirty="0" err="1">
                <a:ea typeface="ヒラギノ角ゴ Pro W3" panose="020B0300000000000000" pitchFamily="34" charset="-128"/>
              </a:rPr>
              <a:t>Rigaut</a:t>
            </a:r>
            <a:r>
              <a:rPr lang="en-US" altLang="en-US" sz="2000" dirty="0">
                <a:ea typeface="ヒラギノ角ゴ Pro W3" panose="020B0300000000000000" pitchFamily="34" charset="-128"/>
              </a:rPr>
              <a:t>, and Olivier Guyon. Thanks!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D8AD-1DE5-4C41-96D2-C0FFB62A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Corrected fields of view </a:t>
            </a:r>
            <a:br>
              <a:rPr lang="en-US" altLang="en-US">
                <a:ea typeface="ヒラギノ角ゴ Pro W3" panose="020B0300000000000000" pitchFamily="34" charset="-128"/>
              </a:rPr>
            </a:br>
            <a:r>
              <a:rPr lang="en-US" altLang="en-US">
                <a:ea typeface="ヒラギノ角ゴ Pro W3" panose="020B0300000000000000" pitchFamily="34" charset="-128"/>
              </a:rPr>
              <a:t>vary depending on method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A785E6-C32D-014B-8750-07B15298D2ED}"/>
              </a:ext>
            </a:extLst>
          </p:cNvPr>
          <p:cNvGraphicFramePr>
            <a:graphicFrameLocks noGrp="1"/>
          </p:cNvGraphicFramePr>
          <p:nvPr/>
        </p:nvGraphicFramePr>
        <p:xfrm>
          <a:off x="465138" y="2286000"/>
          <a:ext cx="8181975" cy="2571750"/>
        </p:xfrm>
        <a:graphic>
          <a:graphicData uri="http://schemas.openxmlformats.org/drawingml/2006/table">
            <a:tbl>
              <a:tblPr/>
              <a:tblGrid>
                <a:gridCol w="4054475">
                  <a:extLst>
                    <a:ext uri="{9D8B030D-6E8A-4147-A177-3AD203B41FA5}">
                      <a16:colId xmlns:a16="http://schemas.microsoft.com/office/drawing/2014/main" val="62834241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042169528"/>
                    </a:ext>
                  </a:extLst>
                </a:gridCol>
                <a:gridCol w="3006725">
                  <a:extLst>
                    <a:ext uri="{9D8B030D-6E8A-4147-A177-3AD203B41FA5}">
                      <a16:colId xmlns:a16="http://schemas.microsoft.com/office/drawing/2014/main" val="2618782329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Method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anose="020B0703020202090204" pitchFamily="34" charset="0"/>
                        <a:ea typeface="ヒラギノ角ゴ Pro W3" panose="020B0300000000000000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anose="020B0703020202090204" pitchFamily="34" charset="0"/>
                        <a:ea typeface="ヒラギノ角ゴ Pro W3" panose="020B0300000000000000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Corrected field of 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32148"/>
                  </a:ext>
                </a:extLst>
              </a:tr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Laser Tomography 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LTAO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10’s of arc sec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76491"/>
                  </a:ext>
                </a:extLst>
              </a:tr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Multi-Object 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MOAO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N x 10’s of arc sec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329627"/>
                  </a:ext>
                </a:extLst>
              </a:tr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Multi-Conjugate 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MCAO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≤ about 2 arc 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14654"/>
                  </a:ext>
                </a:extLst>
              </a:tr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Ground Layer 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GLAO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A few to 10 arc 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9078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7D5C2A05-5440-E140-8323-E8353281A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Outline of lecture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859E8FAE-F787-A14C-ABC7-90427133B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Review of AO tomography concepts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AO applications of tomography</a:t>
            </a: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Multi-conjugate adaptive optics (MCAO)</a:t>
            </a:r>
          </a:p>
          <a:p>
            <a:pPr lvl="1"/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Multi-object adaptive optics (MOAO)</a:t>
            </a:r>
          </a:p>
          <a:p>
            <a:pPr lvl="1"/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Ground-layer AO (GLAO)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026E7E1D-A11E-0849-918D-7E645AA00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11430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What is multiconjugate AO?</a:t>
            </a:r>
          </a:p>
        </p:txBody>
      </p:sp>
      <p:grpSp>
        <p:nvGrpSpPr>
          <p:cNvPr id="53250" name="Group 3">
            <a:extLst>
              <a:ext uri="{FF2B5EF4-FFF2-40B4-BE49-F238E27FC236}">
                <a16:creationId xmlns:a16="http://schemas.microsoft.com/office/drawing/2014/main" id="{FBEDAEC7-23FC-7346-8AC9-6DC634624A3A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19200"/>
            <a:ext cx="2286000" cy="3124200"/>
            <a:chOff x="1824" y="1776"/>
            <a:chExt cx="1440" cy="1968"/>
          </a:xfrm>
        </p:grpSpPr>
        <p:sp>
          <p:nvSpPr>
            <p:cNvPr id="53282" name="AutoShape 4">
              <a:extLst>
                <a:ext uri="{FF2B5EF4-FFF2-40B4-BE49-F238E27FC236}">
                  <a16:creationId xmlns:a16="http://schemas.microsoft.com/office/drawing/2014/main" id="{E9A7E224-93B9-2E49-AA74-14B2615034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24" y="3312"/>
              <a:ext cx="144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99" y="11099"/>
                  </a:moveTo>
                  <a:cubicBezTo>
                    <a:pt x="1196" y="11000"/>
                    <a:pt x="1195" y="10900"/>
                    <a:pt x="1195" y="10800"/>
                  </a:cubicBezTo>
                  <a:cubicBezTo>
                    <a:pt x="1195" y="5495"/>
                    <a:pt x="5495" y="1195"/>
                    <a:pt x="10800" y="1195"/>
                  </a:cubicBezTo>
                  <a:cubicBezTo>
                    <a:pt x="16104" y="1195"/>
                    <a:pt x="20405" y="5495"/>
                    <a:pt x="20405" y="10800"/>
                  </a:cubicBezTo>
                  <a:cubicBezTo>
                    <a:pt x="20404" y="10900"/>
                    <a:pt x="20403" y="11000"/>
                    <a:pt x="20400" y="11099"/>
                  </a:cubicBezTo>
                  <a:lnTo>
                    <a:pt x="21594" y="11137"/>
                  </a:lnTo>
                  <a:cubicBezTo>
                    <a:pt x="21598" y="11024"/>
                    <a:pt x="21600" y="1091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12"/>
                    <a:pt x="1" y="11024"/>
                    <a:pt x="5" y="11137"/>
                  </a:cubicBezTo>
                  <a:lnTo>
                    <a:pt x="1199" y="1109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3" name="Line 5">
              <a:extLst>
                <a:ext uri="{FF2B5EF4-FFF2-40B4-BE49-F238E27FC236}">
                  <a16:creationId xmlns:a16="http://schemas.microsoft.com/office/drawing/2014/main" id="{7A98539F-0D5C-2A42-A241-29924A819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77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Line 6">
              <a:extLst>
                <a:ext uri="{FF2B5EF4-FFF2-40B4-BE49-F238E27FC236}">
                  <a16:creationId xmlns:a16="http://schemas.microsoft.com/office/drawing/2014/main" id="{0AEAFBD3-A21C-AD45-8A92-4071B6FDC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776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Freeform 7">
            <a:extLst>
              <a:ext uri="{FF2B5EF4-FFF2-40B4-BE49-F238E27FC236}">
                <a16:creationId xmlns:a16="http://schemas.microsoft.com/office/drawing/2014/main" id="{64597058-FBF2-B44B-8119-EC0CE7241E1F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3124200" cy="342900"/>
          </a:xfrm>
          <a:custGeom>
            <a:avLst/>
            <a:gdLst>
              <a:gd name="T0" fmla="*/ 0 w 1968"/>
              <a:gd name="T1" fmla="*/ 2147483647 h 216"/>
              <a:gd name="T2" fmla="*/ 2147483647 w 1968"/>
              <a:gd name="T3" fmla="*/ 2147483647 h 216"/>
              <a:gd name="T4" fmla="*/ 2147483647 w 1968"/>
              <a:gd name="T5" fmla="*/ 2147483647 h 216"/>
              <a:gd name="T6" fmla="*/ 2147483647 w 1968"/>
              <a:gd name="T7" fmla="*/ 2147483647 h 216"/>
              <a:gd name="T8" fmla="*/ 2147483647 w 1968"/>
              <a:gd name="T9" fmla="*/ 2147483647 h 216"/>
              <a:gd name="T10" fmla="*/ 2147483647 w 1968"/>
              <a:gd name="T11" fmla="*/ 2147483647 h 216"/>
              <a:gd name="T12" fmla="*/ 2147483647 w 1968"/>
              <a:gd name="T13" fmla="*/ 2147483647 h 216"/>
              <a:gd name="T14" fmla="*/ 2147483647 w 1968"/>
              <a:gd name="T15" fmla="*/ 2147483647 h 216"/>
              <a:gd name="T16" fmla="*/ 2147483647 w 1968"/>
              <a:gd name="T17" fmla="*/ 2147483647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68"/>
              <a:gd name="T28" fmla="*/ 0 h 216"/>
              <a:gd name="T29" fmla="*/ 1968 w 1968"/>
              <a:gd name="T30" fmla="*/ 216 h 2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68" h="216">
                <a:moveTo>
                  <a:pt x="0" y="208"/>
                </a:moveTo>
                <a:cubicBezTo>
                  <a:pt x="232" y="212"/>
                  <a:pt x="464" y="216"/>
                  <a:pt x="576" y="208"/>
                </a:cubicBezTo>
                <a:cubicBezTo>
                  <a:pt x="688" y="200"/>
                  <a:pt x="648" y="184"/>
                  <a:pt x="672" y="160"/>
                </a:cubicBezTo>
                <a:cubicBezTo>
                  <a:pt x="696" y="136"/>
                  <a:pt x="704" y="88"/>
                  <a:pt x="720" y="64"/>
                </a:cubicBezTo>
                <a:cubicBezTo>
                  <a:pt x="736" y="40"/>
                  <a:pt x="744" y="0"/>
                  <a:pt x="768" y="16"/>
                </a:cubicBezTo>
                <a:cubicBezTo>
                  <a:pt x="792" y="32"/>
                  <a:pt x="840" y="128"/>
                  <a:pt x="864" y="160"/>
                </a:cubicBezTo>
                <a:cubicBezTo>
                  <a:pt x="888" y="192"/>
                  <a:pt x="872" y="200"/>
                  <a:pt x="912" y="208"/>
                </a:cubicBezTo>
                <a:cubicBezTo>
                  <a:pt x="952" y="216"/>
                  <a:pt x="928" y="208"/>
                  <a:pt x="1104" y="208"/>
                </a:cubicBezTo>
                <a:cubicBezTo>
                  <a:pt x="1280" y="208"/>
                  <a:pt x="1824" y="208"/>
                  <a:pt x="1968" y="20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53252" name="Freeform 8">
            <a:extLst>
              <a:ext uri="{FF2B5EF4-FFF2-40B4-BE49-F238E27FC236}">
                <a16:creationId xmlns:a16="http://schemas.microsoft.com/office/drawing/2014/main" id="{EC945EAA-5A33-E841-8254-B6EBADED0DC6}"/>
              </a:ext>
            </a:extLst>
          </p:cNvPr>
          <p:cNvSpPr>
            <a:spLocks/>
          </p:cNvSpPr>
          <p:nvPr/>
        </p:nvSpPr>
        <p:spPr bwMode="auto">
          <a:xfrm>
            <a:off x="2667000" y="3429000"/>
            <a:ext cx="3124200" cy="342900"/>
          </a:xfrm>
          <a:custGeom>
            <a:avLst/>
            <a:gdLst>
              <a:gd name="T0" fmla="*/ 0 w 1968"/>
              <a:gd name="T1" fmla="*/ 2147483647 h 216"/>
              <a:gd name="T2" fmla="*/ 2147483647 w 1968"/>
              <a:gd name="T3" fmla="*/ 2147483647 h 216"/>
              <a:gd name="T4" fmla="*/ 2147483647 w 1968"/>
              <a:gd name="T5" fmla="*/ 2147483647 h 216"/>
              <a:gd name="T6" fmla="*/ 2147483647 w 1968"/>
              <a:gd name="T7" fmla="*/ 2147483647 h 216"/>
              <a:gd name="T8" fmla="*/ 2147483647 w 1968"/>
              <a:gd name="T9" fmla="*/ 2147483647 h 216"/>
              <a:gd name="T10" fmla="*/ 2147483647 w 1968"/>
              <a:gd name="T11" fmla="*/ 2147483647 h 216"/>
              <a:gd name="T12" fmla="*/ 2147483647 w 1968"/>
              <a:gd name="T13" fmla="*/ 2147483647 h 216"/>
              <a:gd name="T14" fmla="*/ 2147483647 w 1968"/>
              <a:gd name="T15" fmla="*/ 2147483647 h 216"/>
              <a:gd name="T16" fmla="*/ 2147483647 w 1968"/>
              <a:gd name="T17" fmla="*/ 2147483647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68"/>
              <a:gd name="T28" fmla="*/ 0 h 216"/>
              <a:gd name="T29" fmla="*/ 1968 w 1968"/>
              <a:gd name="T30" fmla="*/ 216 h 2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68" h="216">
                <a:moveTo>
                  <a:pt x="0" y="208"/>
                </a:moveTo>
                <a:cubicBezTo>
                  <a:pt x="232" y="212"/>
                  <a:pt x="464" y="216"/>
                  <a:pt x="576" y="208"/>
                </a:cubicBezTo>
                <a:cubicBezTo>
                  <a:pt x="688" y="200"/>
                  <a:pt x="648" y="184"/>
                  <a:pt x="672" y="160"/>
                </a:cubicBezTo>
                <a:cubicBezTo>
                  <a:pt x="696" y="136"/>
                  <a:pt x="704" y="88"/>
                  <a:pt x="720" y="64"/>
                </a:cubicBezTo>
                <a:cubicBezTo>
                  <a:pt x="736" y="40"/>
                  <a:pt x="744" y="0"/>
                  <a:pt x="768" y="16"/>
                </a:cubicBezTo>
                <a:cubicBezTo>
                  <a:pt x="792" y="32"/>
                  <a:pt x="840" y="128"/>
                  <a:pt x="864" y="160"/>
                </a:cubicBezTo>
                <a:cubicBezTo>
                  <a:pt x="888" y="192"/>
                  <a:pt x="872" y="200"/>
                  <a:pt x="912" y="208"/>
                </a:cubicBezTo>
                <a:cubicBezTo>
                  <a:pt x="952" y="216"/>
                  <a:pt x="928" y="208"/>
                  <a:pt x="1104" y="208"/>
                </a:cubicBezTo>
                <a:cubicBezTo>
                  <a:pt x="1280" y="208"/>
                  <a:pt x="1824" y="208"/>
                  <a:pt x="1968" y="20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E1F26089-4C01-3D42-A071-0C12ECB5B65A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3000"/>
            <a:ext cx="3124200" cy="4533900"/>
            <a:chOff x="1680" y="720"/>
            <a:chExt cx="1968" cy="2856"/>
          </a:xfrm>
        </p:grpSpPr>
        <p:sp>
          <p:nvSpPr>
            <p:cNvPr id="53280" name="Freeform 10">
              <a:extLst>
                <a:ext uri="{FF2B5EF4-FFF2-40B4-BE49-F238E27FC236}">
                  <a16:creationId xmlns:a16="http://schemas.microsoft.com/office/drawing/2014/main" id="{E73BED09-F967-3E48-B639-2DD8C3D6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3120"/>
              <a:ext cx="1968" cy="456"/>
            </a:xfrm>
            <a:custGeom>
              <a:avLst/>
              <a:gdLst>
                <a:gd name="T0" fmla="*/ 0 w 1968"/>
                <a:gd name="T1" fmla="*/ 8721 h 216"/>
                <a:gd name="T2" fmla="*/ 576 w 1968"/>
                <a:gd name="T3" fmla="*/ 8721 h 216"/>
                <a:gd name="T4" fmla="*/ 672 w 1968"/>
                <a:gd name="T5" fmla="*/ 6715 h 216"/>
                <a:gd name="T6" fmla="*/ 720 w 1968"/>
                <a:gd name="T7" fmla="*/ 2683 h 216"/>
                <a:gd name="T8" fmla="*/ 768 w 1968"/>
                <a:gd name="T9" fmla="*/ 678 h 216"/>
                <a:gd name="T10" fmla="*/ 864 w 1968"/>
                <a:gd name="T11" fmla="*/ 6715 h 216"/>
                <a:gd name="T12" fmla="*/ 912 w 1968"/>
                <a:gd name="T13" fmla="*/ 8721 h 216"/>
                <a:gd name="T14" fmla="*/ 1104 w 1968"/>
                <a:gd name="T15" fmla="*/ 8721 h 216"/>
                <a:gd name="T16" fmla="*/ 1968 w 1968"/>
                <a:gd name="T17" fmla="*/ 8721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8"/>
                <a:gd name="T28" fmla="*/ 0 h 216"/>
                <a:gd name="T29" fmla="*/ 1968 w 1968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8" h="216">
                  <a:moveTo>
                    <a:pt x="0" y="208"/>
                  </a:moveTo>
                  <a:cubicBezTo>
                    <a:pt x="232" y="212"/>
                    <a:pt x="464" y="216"/>
                    <a:pt x="576" y="208"/>
                  </a:cubicBezTo>
                  <a:cubicBezTo>
                    <a:pt x="688" y="200"/>
                    <a:pt x="648" y="184"/>
                    <a:pt x="672" y="160"/>
                  </a:cubicBezTo>
                  <a:cubicBezTo>
                    <a:pt x="696" y="136"/>
                    <a:pt x="704" y="88"/>
                    <a:pt x="720" y="64"/>
                  </a:cubicBezTo>
                  <a:cubicBezTo>
                    <a:pt x="736" y="40"/>
                    <a:pt x="744" y="0"/>
                    <a:pt x="768" y="16"/>
                  </a:cubicBezTo>
                  <a:cubicBezTo>
                    <a:pt x="792" y="32"/>
                    <a:pt x="840" y="128"/>
                    <a:pt x="864" y="160"/>
                  </a:cubicBezTo>
                  <a:cubicBezTo>
                    <a:pt x="888" y="192"/>
                    <a:pt x="872" y="200"/>
                    <a:pt x="912" y="208"/>
                  </a:cubicBezTo>
                  <a:cubicBezTo>
                    <a:pt x="952" y="216"/>
                    <a:pt x="928" y="208"/>
                    <a:pt x="1104" y="208"/>
                  </a:cubicBezTo>
                  <a:cubicBezTo>
                    <a:pt x="1280" y="208"/>
                    <a:pt x="1824" y="208"/>
                    <a:pt x="1968" y="20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Line 11">
              <a:extLst>
                <a:ext uri="{FF2B5EF4-FFF2-40B4-BE49-F238E27FC236}">
                  <a16:creationId xmlns:a16="http://schemas.microsoft.com/office/drawing/2014/main" id="{DF462667-9FF5-2346-B17C-309591B89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720"/>
              <a:ext cx="0" cy="220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4B7ADC5C-E59A-C340-9D30-DCB242AD697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3000"/>
            <a:ext cx="3124200" cy="4495800"/>
            <a:chOff x="1680" y="720"/>
            <a:chExt cx="1968" cy="2832"/>
          </a:xfrm>
        </p:grpSpPr>
        <p:sp>
          <p:nvSpPr>
            <p:cNvPr id="53278" name="Line 13">
              <a:extLst>
                <a:ext uri="{FF2B5EF4-FFF2-40B4-BE49-F238E27FC236}">
                  <a16:creationId xmlns:a16="http://schemas.microsoft.com/office/drawing/2014/main" id="{7397E824-ABEA-BA41-A4F5-BCCB03706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552"/>
              <a:ext cx="196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Line 14">
              <a:extLst>
                <a:ext uri="{FF2B5EF4-FFF2-40B4-BE49-F238E27FC236}">
                  <a16:creationId xmlns:a16="http://schemas.microsoft.com/office/drawing/2014/main" id="{4F8B3296-10D5-9D4E-A765-7FCC84A87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720"/>
              <a:ext cx="0" cy="24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4A5FA5AF-1578-514F-B4EE-D00E383548A9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1219200"/>
            <a:ext cx="3819525" cy="3738563"/>
            <a:chOff x="858" y="768"/>
            <a:chExt cx="2406" cy="2355"/>
          </a:xfrm>
        </p:grpSpPr>
        <p:sp>
          <p:nvSpPr>
            <p:cNvPr id="53271" name="Line 16">
              <a:extLst>
                <a:ext uri="{FF2B5EF4-FFF2-40B4-BE49-F238E27FC236}">
                  <a16:creationId xmlns:a16="http://schemas.microsoft.com/office/drawing/2014/main" id="{FE1D0BF7-AA38-744E-82CA-AEB388275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768"/>
              <a:ext cx="1344" cy="2208"/>
            </a:xfrm>
            <a:prstGeom prst="line">
              <a:avLst/>
            </a:prstGeom>
            <a:noFill/>
            <a:ln w="19050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72" name="Group 17">
              <a:extLst>
                <a:ext uri="{FF2B5EF4-FFF2-40B4-BE49-F238E27FC236}">
                  <a16:creationId xmlns:a16="http://schemas.microsoft.com/office/drawing/2014/main" id="{BAE8D4DF-CA2D-4946-A1D4-55FB37BCB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8" y="2919"/>
              <a:ext cx="1947" cy="204"/>
              <a:chOff x="858" y="2919"/>
              <a:chExt cx="1947" cy="204"/>
            </a:xfrm>
          </p:grpSpPr>
          <p:sp>
            <p:nvSpPr>
              <p:cNvPr id="53273" name="Freeform 18">
                <a:extLst>
                  <a:ext uri="{FF2B5EF4-FFF2-40B4-BE49-F238E27FC236}">
                    <a16:creationId xmlns:a16="http://schemas.microsoft.com/office/drawing/2014/main" id="{054D675D-F8BC-234F-9122-71073F7CE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919"/>
                <a:ext cx="468" cy="203"/>
              </a:xfrm>
              <a:custGeom>
                <a:avLst/>
                <a:gdLst>
                  <a:gd name="T0" fmla="*/ 0 w 468"/>
                  <a:gd name="T1" fmla="*/ 202 h 203"/>
                  <a:gd name="T2" fmla="*/ 80 w 468"/>
                  <a:gd name="T3" fmla="*/ 201 h 203"/>
                  <a:gd name="T4" fmla="*/ 120 w 468"/>
                  <a:gd name="T5" fmla="*/ 193 h 203"/>
                  <a:gd name="T6" fmla="*/ 155 w 468"/>
                  <a:gd name="T7" fmla="*/ 147 h 203"/>
                  <a:gd name="T8" fmla="*/ 186 w 468"/>
                  <a:gd name="T9" fmla="*/ 70 h 203"/>
                  <a:gd name="T10" fmla="*/ 209 w 468"/>
                  <a:gd name="T11" fmla="*/ 24 h 203"/>
                  <a:gd name="T12" fmla="*/ 225 w 468"/>
                  <a:gd name="T13" fmla="*/ 4 h 203"/>
                  <a:gd name="T14" fmla="*/ 239 w 468"/>
                  <a:gd name="T15" fmla="*/ 4 h 203"/>
                  <a:gd name="T16" fmla="*/ 261 w 468"/>
                  <a:gd name="T17" fmla="*/ 30 h 203"/>
                  <a:gd name="T18" fmla="*/ 285 w 468"/>
                  <a:gd name="T19" fmla="*/ 67 h 203"/>
                  <a:gd name="T20" fmla="*/ 326 w 468"/>
                  <a:gd name="T21" fmla="*/ 136 h 203"/>
                  <a:gd name="T22" fmla="*/ 351 w 468"/>
                  <a:gd name="T23" fmla="*/ 175 h 203"/>
                  <a:gd name="T24" fmla="*/ 369 w 468"/>
                  <a:gd name="T25" fmla="*/ 192 h 203"/>
                  <a:gd name="T26" fmla="*/ 407 w 468"/>
                  <a:gd name="T27" fmla="*/ 202 h 203"/>
                  <a:gd name="T28" fmla="*/ 468 w 468"/>
                  <a:gd name="T29" fmla="*/ 201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8"/>
                  <a:gd name="T46" fmla="*/ 0 h 203"/>
                  <a:gd name="T47" fmla="*/ 468 w 468"/>
                  <a:gd name="T48" fmla="*/ 203 h 2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8" h="203">
                    <a:moveTo>
                      <a:pt x="0" y="202"/>
                    </a:moveTo>
                    <a:cubicBezTo>
                      <a:pt x="30" y="202"/>
                      <a:pt x="60" y="203"/>
                      <a:pt x="80" y="201"/>
                    </a:cubicBezTo>
                    <a:cubicBezTo>
                      <a:pt x="100" y="199"/>
                      <a:pt x="108" y="202"/>
                      <a:pt x="120" y="193"/>
                    </a:cubicBezTo>
                    <a:cubicBezTo>
                      <a:pt x="132" y="184"/>
                      <a:pt x="144" y="167"/>
                      <a:pt x="155" y="147"/>
                    </a:cubicBezTo>
                    <a:cubicBezTo>
                      <a:pt x="166" y="127"/>
                      <a:pt x="177" y="91"/>
                      <a:pt x="186" y="70"/>
                    </a:cubicBezTo>
                    <a:cubicBezTo>
                      <a:pt x="195" y="49"/>
                      <a:pt x="202" y="35"/>
                      <a:pt x="209" y="24"/>
                    </a:cubicBezTo>
                    <a:cubicBezTo>
                      <a:pt x="216" y="13"/>
                      <a:pt x="220" y="7"/>
                      <a:pt x="225" y="4"/>
                    </a:cubicBezTo>
                    <a:cubicBezTo>
                      <a:pt x="230" y="1"/>
                      <a:pt x="233" y="0"/>
                      <a:pt x="239" y="4"/>
                    </a:cubicBezTo>
                    <a:cubicBezTo>
                      <a:pt x="245" y="8"/>
                      <a:pt x="253" y="20"/>
                      <a:pt x="261" y="30"/>
                    </a:cubicBezTo>
                    <a:cubicBezTo>
                      <a:pt x="269" y="40"/>
                      <a:pt x="274" y="49"/>
                      <a:pt x="285" y="67"/>
                    </a:cubicBezTo>
                    <a:cubicBezTo>
                      <a:pt x="296" y="85"/>
                      <a:pt x="315" y="118"/>
                      <a:pt x="326" y="136"/>
                    </a:cubicBezTo>
                    <a:cubicBezTo>
                      <a:pt x="337" y="154"/>
                      <a:pt x="344" y="166"/>
                      <a:pt x="351" y="175"/>
                    </a:cubicBezTo>
                    <a:cubicBezTo>
                      <a:pt x="358" y="184"/>
                      <a:pt x="360" y="187"/>
                      <a:pt x="369" y="192"/>
                    </a:cubicBezTo>
                    <a:cubicBezTo>
                      <a:pt x="378" y="197"/>
                      <a:pt x="391" y="201"/>
                      <a:pt x="407" y="202"/>
                    </a:cubicBezTo>
                    <a:cubicBezTo>
                      <a:pt x="423" y="203"/>
                      <a:pt x="445" y="202"/>
                      <a:pt x="468" y="201"/>
                    </a:cubicBezTo>
                  </a:path>
                </a:pathLst>
              </a:cu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4" name="Freeform 19">
                <a:extLst>
                  <a:ext uri="{FF2B5EF4-FFF2-40B4-BE49-F238E27FC236}">
                    <a16:creationId xmlns:a16="http://schemas.microsoft.com/office/drawing/2014/main" id="{B9301E0C-7737-0045-8B9B-2CD119ECA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2920"/>
                <a:ext cx="468" cy="203"/>
              </a:xfrm>
              <a:custGeom>
                <a:avLst/>
                <a:gdLst>
                  <a:gd name="T0" fmla="*/ 0 w 468"/>
                  <a:gd name="T1" fmla="*/ 202 h 203"/>
                  <a:gd name="T2" fmla="*/ 80 w 468"/>
                  <a:gd name="T3" fmla="*/ 201 h 203"/>
                  <a:gd name="T4" fmla="*/ 120 w 468"/>
                  <a:gd name="T5" fmla="*/ 193 h 203"/>
                  <a:gd name="T6" fmla="*/ 155 w 468"/>
                  <a:gd name="T7" fmla="*/ 147 h 203"/>
                  <a:gd name="T8" fmla="*/ 186 w 468"/>
                  <a:gd name="T9" fmla="*/ 70 h 203"/>
                  <a:gd name="T10" fmla="*/ 209 w 468"/>
                  <a:gd name="T11" fmla="*/ 24 h 203"/>
                  <a:gd name="T12" fmla="*/ 225 w 468"/>
                  <a:gd name="T13" fmla="*/ 4 h 203"/>
                  <a:gd name="T14" fmla="*/ 239 w 468"/>
                  <a:gd name="T15" fmla="*/ 4 h 203"/>
                  <a:gd name="T16" fmla="*/ 261 w 468"/>
                  <a:gd name="T17" fmla="*/ 30 h 203"/>
                  <a:gd name="T18" fmla="*/ 285 w 468"/>
                  <a:gd name="T19" fmla="*/ 67 h 203"/>
                  <a:gd name="T20" fmla="*/ 326 w 468"/>
                  <a:gd name="T21" fmla="*/ 136 h 203"/>
                  <a:gd name="T22" fmla="*/ 351 w 468"/>
                  <a:gd name="T23" fmla="*/ 175 h 203"/>
                  <a:gd name="T24" fmla="*/ 369 w 468"/>
                  <a:gd name="T25" fmla="*/ 192 h 203"/>
                  <a:gd name="T26" fmla="*/ 407 w 468"/>
                  <a:gd name="T27" fmla="*/ 202 h 203"/>
                  <a:gd name="T28" fmla="*/ 468 w 468"/>
                  <a:gd name="T29" fmla="*/ 201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8"/>
                  <a:gd name="T46" fmla="*/ 0 h 203"/>
                  <a:gd name="T47" fmla="*/ 468 w 468"/>
                  <a:gd name="T48" fmla="*/ 203 h 2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8" h="203">
                    <a:moveTo>
                      <a:pt x="0" y="202"/>
                    </a:moveTo>
                    <a:cubicBezTo>
                      <a:pt x="30" y="202"/>
                      <a:pt x="60" y="203"/>
                      <a:pt x="80" y="201"/>
                    </a:cubicBezTo>
                    <a:cubicBezTo>
                      <a:pt x="100" y="199"/>
                      <a:pt x="108" y="202"/>
                      <a:pt x="120" y="193"/>
                    </a:cubicBezTo>
                    <a:cubicBezTo>
                      <a:pt x="132" y="184"/>
                      <a:pt x="144" y="167"/>
                      <a:pt x="155" y="147"/>
                    </a:cubicBezTo>
                    <a:cubicBezTo>
                      <a:pt x="166" y="127"/>
                      <a:pt x="177" y="91"/>
                      <a:pt x="186" y="70"/>
                    </a:cubicBezTo>
                    <a:cubicBezTo>
                      <a:pt x="195" y="49"/>
                      <a:pt x="202" y="35"/>
                      <a:pt x="209" y="24"/>
                    </a:cubicBezTo>
                    <a:cubicBezTo>
                      <a:pt x="216" y="13"/>
                      <a:pt x="220" y="7"/>
                      <a:pt x="225" y="4"/>
                    </a:cubicBezTo>
                    <a:cubicBezTo>
                      <a:pt x="230" y="1"/>
                      <a:pt x="233" y="0"/>
                      <a:pt x="239" y="4"/>
                    </a:cubicBezTo>
                    <a:cubicBezTo>
                      <a:pt x="245" y="8"/>
                      <a:pt x="253" y="20"/>
                      <a:pt x="261" y="30"/>
                    </a:cubicBezTo>
                    <a:cubicBezTo>
                      <a:pt x="269" y="40"/>
                      <a:pt x="274" y="49"/>
                      <a:pt x="285" y="67"/>
                    </a:cubicBezTo>
                    <a:cubicBezTo>
                      <a:pt x="296" y="85"/>
                      <a:pt x="315" y="118"/>
                      <a:pt x="326" y="136"/>
                    </a:cubicBezTo>
                    <a:cubicBezTo>
                      <a:pt x="337" y="154"/>
                      <a:pt x="344" y="166"/>
                      <a:pt x="351" y="175"/>
                    </a:cubicBezTo>
                    <a:cubicBezTo>
                      <a:pt x="358" y="184"/>
                      <a:pt x="360" y="187"/>
                      <a:pt x="369" y="192"/>
                    </a:cubicBezTo>
                    <a:cubicBezTo>
                      <a:pt x="378" y="197"/>
                      <a:pt x="391" y="201"/>
                      <a:pt x="407" y="202"/>
                    </a:cubicBezTo>
                    <a:cubicBezTo>
                      <a:pt x="423" y="203"/>
                      <a:pt x="445" y="202"/>
                      <a:pt x="468" y="201"/>
                    </a:cubicBezTo>
                  </a:path>
                </a:pathLst>
              </a:cu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5" name="Line 20">
                <a:extLst>
                  <a:ext uri="{FF2B5EF4-FFF2-40B4-BE49-F238E27FC236}">
                    <a16:creationId xmlns:a16="http://schemas.microsoft.com/office/drawing/2014/main" id="{91A2082C-2D7C-AB4E-8701-E6569E52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8" y="3122"/>
                <a:ext cx="447" cy="0"/>
              </a:xfrm>
              <a:prstGeom prst="line">
                <a:avLst/>
              </a:pr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6" name="Line 21">
                <a:extLst>
                  <a:ext uri="{FF2B5EF4-FFF2-40B4-BE49-F238E27FC236}">
                    <a16:creationId xmlns:a16="http://schemas.microsoft.com/office/drawing/2014/main" id="{6CF6440E-F8BC-2743-A96D-5559E8EF6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22"/>
                <a:ext cx="129" cy="0"/>
              </a:xfrm>
              <a:prstGeom prst="line">
                <a:avLst/>
              </a:pr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7" name="Line 22">
                <a:extLst>
                  <a:ext uri="{FF2B5EF4-FFF2-40B4-BE49-F238E27FC236}">
                    <a16:creationId xmlns:a16="http://schemas.microsoft.com/office/drawing/2014/main" id="{8D904C13-8B71-EF48-B247-95DC2E2F1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3122"/>
                <a:ext cx="553" cy="0"/>
              </a:xfrm>
              <a:prstGeom prst="line">
                <a:avLst/>
              </a:pr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64C5CFB2-9906-9349-85F7-4C907B352AE5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1219200"/>
            <a:ext cx="3819525" cy="4079875"/>
            <a:chOff x="858" y="768"/>
            <a:chExt cx="2406" cy="2570"/>
          </a:xfrm>
        </p:grpSpPr>
        <p:sp>
          <p:nvSpPr>
            <p:cNvPr id="53264" name="Line 24">
              <a:extLst>
                <a:ext uri="{FF2B5EF4-FFF2-40B4-BE49-F238E27FC236}">
                  <a16:creationId xmlns:a16="http://schemas.microsoft.com/office/drawing/2014/main" id="{EE436E6E-0A29-A54D-A06A-9B800FFB4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768"/>
              <a:ext cx="1344" cy="2208"/>
            </a:xfrm>
            <a:prstGeom prst="line">
              <a:avLst/>
            </a:prstGeom>
            <a:noFill/>
            <a:ln w="9525">
              <a:solidFill>
                <a:srgbClr val="00FF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65" name="Group 25">
              <a:extLst>
                <a:ext uri="{FF2B5EF4-FFF2-40B4-BE49-F238E27FC236}">
                  <a16:creationId xmlns:a16="http://schemas.microsoft.com/office/drawing/2014/main" id="{E6FB7C45-CEE8-F843-AE6B-7465AF60C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8" y="2935"/>
              <a:ext cx="1947" cy="403"/>
              <a:chOff x="954" y="3016"/>
              <a:chExt cx="1947" cy="403"/>
            </a:xfrm>
          </p:grpSpPr>
          <p:sp>
            <p:nvSpPr>
              <p:cNvPr id="53266" name="Freeform 26">
                <a:extLst>
                  <a:ext uri="{FF2B5EF4-FFF2-40B4-BE49-F238E27FC236}">
                    <a16:creationId xmlns:a16="http://schemas.microsoft.com/office/drawing/2014/main" id="{A7AE2166-EE70-784E-807B-730699FD56F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888" y="3216"/>
                <a:ext cx="468" cy="203"/>
              </a:xfrm>
              <a:custGeom>
                <a:avLst/>
                <a:gdLst>
                  <a:gd name="T0" fmla="*/ 0 w 468"/>
                  <a:gd name="T1" fmla="*/ 202 h 203"/>
                  <a:gd name="T2" fmla="*/ 80 w 468"/>
                  <a:gd name="T3" fmla="*/ 201 h 203"/>
                  <a:gd name="T4" fmla="*/ 120 w 468"/>
                  <a:gd name="T5" fmla="*/ 193 h 203"/>
                  <a:gd name="T6" fmla="*/ 155 w 468"/>
                  <a:gd name="T7" fmla="*/ 147 h 203"/>
                  <a:gd name="T8" fmla="*/ 186 w 468"/>
                  <a:gd name="T9" fmla="*/ 70 h 203"/>
                  <a:gd name="T10" fmla="*/ 209 w 468"/>
                  <a:gd name="T11" fmla="*/ 24 h 203"/>
                  <a:gd name="T12" fmla="*/ 225 w 468"/>
                  <a:gd name="T13" fmla="*/ 4 h 203"/>
                  <a:gd name="T14" fmla="*/ 239 w 468"/>
                  <a:gd name="T15" fmla="*/ 4 h 203"/>
                  <a:gd name="T16" fmla="*/ 261 w 468"/>
                  <a:gd name="T17" fmla="*/ 30 h 203"/>
                  <a:gd name="T18" fmla="*/ 285 w 468"/>
                  <a:gd name="T19" fmla="*/ 67 h 203"/>
                  <a:gd name="T20" fmla="*/ 326 w 468"/>
                  <a:gd name="T21" fmla="*/ 136 h 203"/>
                  <a:gd name="T22" fmla="*/ 351 w 468"/>
                  <a:gd name="T23" fmla="*/ 175 h 203"/>
                  <a:gd name="T24" fmla="*/ 369 w 468"/>
                  <a:gd name="T25" fmla="*/ 192 h 203"/>
                  <a:gd name="T26" fmla="*/ 407 w 468"/>
                  <a:gd name="T27" fmla="*/ 202 h 203"/>
                  <a:gd name="T28" fmla="*/ 468 w 468"/>
                  <a:gd name="T29" fmla="*/ 201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8"/>
                  <a:gd name="T46" fmla="*/ 0 h 203"/>
                  <a:gd name="T47" fmla="*/ 468 w 468"/>
                  <a:gd name="T48" fmla="*/ 203 h 2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8" h="203">
                    <a:moveTo>
                      <a:pt x="0" y="202"/>
                    </a:moveTo>
                    <a:cubicBezTo>
                      <a:pt x="30" y="202"/>
                      <a:pt x="60" y="203"/>
                      <a:pt x="80" y="201"/>
                    </a:cubicBezTo>
                    <a:cubicBezTo>
                      <a:pt x="100" y="199"/>
                      <a:pt x="108" y="202"/>
                      <a:pt x="120" y="193"/>
                    </a:cubicBezTo>
                    <a:cubicBezTo>
                      <a:pt x="132" y="184"/>
                      <a:pt x="144" y="167"/>
                      <a:pt x="155" y="147"/>
                    </a:cubicBezTo>
                    <a:cubicBezTo>
                      <a:pt x="166" y="127"/>
                      <a:pt x="177" y="91"/>
                      <a:pt x="186" y="70"/>
                    </a:cubicBezTo>
                    <a:cubicBezTo>
                      <a:pt x="195" y="49"/>
                      <a:pt x="202" y="35"/>
                      <a:pt x="209" y="24"/>
                    </a:cubicBezTo>
                    <a:cubicBezTo>
                      <a:pt x="216" y="13"/>
                      <a:pt x="220" y="7"/>
                      <a:pt x="225" y="4"/>
                    </a:cubicBezTo>
                    <a:cubicBezTo>
                      <a:pt x="230" y="1"/>
                      <a:pt x="233" y="0"/>
                      <a:pt x="239" y="4"/>
                    </a:cubicBezTo>
                    <a:cubicBezTo>
                      <a:pt x="245" y="8"/>
                      <a:pt x="253" y="20"/>
                      <a:pt x="261" y="30"/>
                    </a:cubicBezTo>
                    <a:cubicBezTo>
                      <a:pt x="269" y="40"/>
                      <a:pt x="274" y="49"/>
                      <a:pt x="285" y="67"/>
                    </a:cubicBezTo>
                    <a:cubicBezTo>
                      <a:pt x="296" y="85"/>
                      <a:pt x="315" y="118"/>
                      <a:pt x="326" y="136"/>
                    </a:cubicBezTo>
                    <a:cubicBezTo>
                      <a:pt x="337" y="154"/>
                      <a:pt x="344" y="166"/>
                      <a:pt x="351" y="175"/>
                    </a:cubicBezTo>
                    <a:cubicBezTo>
                      <a:pt x="358" y="184"/>
                      <a:pt x="360" y="187"/>
                      <a:pt x="369" y="192"/>
                    </a:cubicBezTo>
                    <a:cubicBezTo>
                      <a:pt x="378" y="197"/>
                      <a:pt x="391" y="201"/>
                      <a:pt x="407" y="202"/>
                    </a:cubicBezTo>
                    <a:cubicBezTo>
                      <a:pt x="423" y="203"/>
                      <a:pt x="445" y="202"/>
                      <a:pt x="468" y="201"/>
                    </a:cubicBezTo>
                  </a:path>
                </a:pathLst>
              </a:cu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7" name="Freeform 27">
                <a:extLst>
                  <a:ext uri="{FF2B5EF4-FFF2-40B4-BE49-F238E27FC236}">
                    <a16:creationId xmlns:a16="http://schemas.microsoft.com/office/drawing/2014/main" id="{7FBCA3FE-71B6-F845-87FB-9FB36E974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3016"/>
                <a:ext cx="468" cy="203"/>
              </a:xfrm>
              <a:custGeom>
                <a:avLst/>
                <a:gdLst>
                  <a:gd name="T0" fmla="*/ 0 w 468"/>
                  <a:gd name="T1" fmla="*/ 202 h 203"/>
                  <a:gd name="T2" fmla="*/ 80 w 468"/>
                  <a:gd name="T3" fmla="*/ 201 h 203"/>
                  <a:gd name="T4" fmla="*/ 120 w 468"/>
                  <a:gd name="T5" fmla="*/ 193 h 203"/>
                  <a:gd name="T6" fmla="*/ 155 w 468"/>
                  <a:gd name="T7" fmla="*/ 147 h 203"/>
                  <a:gd name="T8" fmla="*/ 186 w 468"/>
                  <a:gd name="T9" fmla="*/ 70 h 203"/>
                  <a:gd name="T10" fmla="*/ 209 w 468"/>
                  <a:gd name="T11" fmla="*/ 24 h 203"/>
                  <a:gd name="T12" fmla="*/ 225 w 468"/>
                  <a:gd name="T13" fmla="*/ 4 h 203"/>
                  <a:gd name="T14" fmla="*/ 239 w 468"/>
                  <a:gd name="T15" fmla="*/ 4 h 203"/>
                  <a:gd name="T16" fmla="*/ 261 w 468"/>
                  <a:gd name="T17" fmla="*/ 30 h 203"/>
                  <a:gd name="T18" fmla="*/ 285 w 468"/>
                  <a:gd name="T19" fmla="*/ 67 h 203"/>
                  <a:gd name="T20" fmla="*/ 326 w 468"/>
                  <a:gd name="T21" fmla="*/ 136 h 203"/>
                  <a:gd name="T22" fmla="*/ 351 w 468"/>
                  <a:gd name="T23" fmla="*/ 175 h 203"/>
                  <a:gd name="T24" fmla="*/ 369 w 468"/>
                  <a:gd name="T25" fmla="*/ 192 h 203"/>
                  <a:gd name="T26" fmla="*/ 407 w 468"/>
                  <a:gd name="T27" fmla="*/ 202 h 203"/>
                  <a:gd name="T28" fmla="*/ 468 w 468"/>
                  <a:gd name="T29" fmla="*/ 201 h 2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8"/>
                  <a:gd name="T46" fmla="*/ 0 h 203"/>
                  <a:gd name="T47" fmla="*/ 468 w 468"/>
                  <a:gd name="T48" fmla="*/ 203 h 2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8" h="203">
                    <a:moveTo>
                      <a:pt x="0" y="202"/>
                    </a:moveTo>
                    <a:cubicBezTo>
                      <a:pt x="30" y="202"/>
                      <a:pt x="60" y="203"/>
                      <a:pt x="80" y="201"/>
                    </a:cubicBezTo>
                    <a:cubicBezTo>
                      <a:pt x="100" y="199"/>
                      <a:pt x="108" y="202"/>
                      <a:pt x="120" y="193"/>
                    </a:cubicBezTo>
                    <a:cubicBezTo>
                      <a:pt x="132" y="184"/>
                      <a:pt x="144" y="167"/>
                      <a:pt x="155" y="147"/>
                    </a:cubicBezTo>
                    <a:cubicBezTo>
                      <a:pt x="166" y="127"/>
                      <a:pt x="177" y="91"/>
                      <a:pt x="186" y="70"/>
                    </a:cubicBezTo>
                    <a:cubicBezTo>
                      <a:pt x="195" y="49"/>
                      <a:pt x="202" y="35"/>
                      <a:pt x="209" y="24"/>
                    </a:cubicBezTo>
                    <a:cubicBezTo>
                      <a:pt x="216" y="13"/>
                      <a:pt x="220" y="7"/>
                      <a:pt x="225" y="4"/>
                    </a:cubicBezTo>
                    <a:cubicBezTo>
                      <a:pt x="230" y="1"/>
                      <a:pt x="233" y="0"/>
                      <a:pt x="239" y="4"/>
                    </a:cubicBezTo>
                    <a:cubicBezTo>
                      <a:pt x="245" y="8"/>
                      <a:pt x="253" y="20"/>
                      <a:pt x="261" y="30"/>
                    </a:cubicBezTo>
                    <a:cubicBezTo>
                      <a:pt x="269" y="40"/>
                      <a:pt x="274" y="49"/>
                      <a:pt x="285" y="67"/>
                    </a:cubicBezTo>
                    <a:cubicBezTo>
                      <a:pt x="296" y="85"/>
                      <a:pt x="315" y="118"/>
                      <a:pt x="326" y="136"/>
                    </a:cubicBezTo>
                    <a:cubicBezTo>
                      <a:pt x="337" y="154"/>
                      <a:pt x="344" y="166"/>
                      <a:pt x="351" y="175"/>
                    </a:cubicBezTo>
                    <a:cubicBezTo>
                      <a:pt x="358" y="184"/>
                      <a:pt x="360" y="187"/>
                      <a:pt x="369" y="192"/>
                    </a:cubicBezTo>
                    <a:cubicBezTo>
                      <a:pt x="378" y="197"/>
                      <a:pt x="391" y="201"/>
                      <a:pt x="407" y="202"/>
                    </a:cubicBezTo>
                    <a:cubicBezTo>
                      <a:pt x="423" y="203"/>
                      <a:pt x="445" y="202"/>
                      <a:pt x="468" y="201"/>
                    </a:cubicBezTo>
                  </a:path>
                </a:pathLst>
              </a:cu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8" name="Line 28">
                <a:extLst>
                  <a:ext uri="{FF2B5EF4-FFF2-40B4-BE49-F238E27FC236}">
                    <a16:creationId xmlns:a16="http://schemas.microsoft.com/office/drawing/2014/main" id="{53632B34-C61F-1C41-98F4-6058E060D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" y="3218"/>
                <a:ext cx="447" cy="0"/>
              </a:xfrm>
              <a:prstGeom prst="line">
                <a:avLst/>
              </a:pr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9" name="Line 29">
                <a:extLst>
                  <a:ext uri="{FF2B5EF4-FFF2-40B4-BE49-F238E27FC236}">
                    <a16:creationId xmlns:a16="http://schemas.microsoft.com/office/drawing/2014/main" id="{008DAD63-7C66-B04D-A2ED-D5193A51B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3218"/>
                <a:ext cx="129" cy="0"/>
              </a:xfrm>
              <a:prstGeom prst="line">
                <a:avLst/>
              </a:pr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0" name="Line 30">
                <a:extLst>
                  <a:ext uri="{FF2B5EF4-FFF2-40B4-BE49-F238E27FC236}">
                    <a16:creationId xmlns:a16="http://schemas.microsoft.com/office/drawing/2014/main" id="{A3E6C7A7-7E31-5149-999B-1B872CA6C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8" y="3218"/>
                <a:ext cx="553" cy="0"/>
              </a:xfrm>
              <a:prstGeom prst="line">
                <a:avLst/>
              </a:prstGeom>
              <a:noFill/>
              <a:ln w="19050">
                <a:solidFill>
                  <a:srgbClr val="00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1823" name="Text Box 31">
            <a:extLst>
              <a:ext uri="{FF2B5EF4-FFF2-40B4-BE49-F238E27FC236}">
                <a16:creationId xmlns:a16="http://schemas.microsoft.com/office/drawing/2014/main" id="{E7F59003-0F26-9848-A647-761DC19B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589338"/>
            <a:ext cx="316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baseline="0">
                <a:solidFill>
                  <a:schemeClr val="tx2"/>
                </a:solidFill>
                <a:latin typeface="Trebuchet MS" panose="020B0703020202090204" pitchFamily="34" charset="0"/>
              </a:rPr>
              <a:t>Deformable mirror</a:t>
            </a:r>
            <a:endParaRPr lang="en-US" altLang="en-US" baseline="0">
              <a:latin typeface="Times New Roman" panose="02020603050405020304" pitchFamily="18" charset="0"/>
            </a:endParaRPr>
          </a:p>
        </p:txBody>
      </p:sp>
      <p:sp>
        <p:nvSpPr>
          <p:cNvPr id="161824" name="Freeform 32">
            <a:extLst>
              <a:ext uri="{FF2B5EF4-FFF2-40B4-BE49-F238E27FC236}">
                <a16:creationId xmlns:a16="http://schemas.microsoft.com/office/drawing/2014/main" id="{FD5D4966-A0C5-E548-B319-BED4D2CBA302}"/>
              </a:ext>
            </a:extLst>
          </p:cNvPr>
          <p:cNvSpPr>
            <a:spLocks/>
          </p:cNvSpPr>
          <p:nvPr/>
        </p:nvSpPr>
        <p:spPr bwMode="auto">
          <a:xfrm>
            <a:off x="2673350" y="3779838"/>
            <a:ext cx="3124200" cy="728662"/>
          </a:xfrm>
          <a:custGeom>
            <a:avLst/>
            <a:gdLst>
              <a:gd name="T0" fmla="*/ 0 w 1968"/>
              <a:gd name="T1" fmla="*/ 2147483647 h 459"/>
              <a:gd name="T2" fmla="*/ 2147483647 w 1968"/>
              <a:gd name="T3" fmla="*/ 2147483647 h 459"/>
              <a:gd name="T4" fmla="*/ 2147483647 w 1968"/>
              <a:gd name="T5" fmla="*/ 2147483647 h 459"/>
              <a:gd name="T6" fmla="*/ 2147483647 w 1968"/>
              <a:gd name="T7" fmla="*/ 2147483647 h 459"/>
              <a:gd name="T8" fmla="*/ 2147483647 w 1968"/>
              <a:gd name="T9" fmla="*/ 2147483647 h 459"/>
              <a:gd name="T10" fmla="*/ 2147483647 w 1968"/>
              <a:gd name="T11" fmla="*/ 2147483647 h 459"/>
              <a:gd name="T12" fmla="*/ 2147483647 w 1968"/>
              <a:gd name="T13" fmla="*/ 2147483647 h 459"/>
              <a:gd name="T14" fmla="*/ 2147483647 w 1968"/>
              <a:gd name="T15" fmla="*/ 2147483647 h 459"/>
              <a:gd name="T16" fmla="*/ 2147483647 w 1968"/>
              <a:gd name="T17" fmla="*/ 2147483647 h 459"/>
              <a:gd name="T18" fmla="*/ 2147483647 w 1968"/>
              <a:gd name="T19" fmla="*/ 2147483647 h 459"/>
              <a:gd name="T20" fmla="*/ 2147483647 w 1968"/>
              <a:gd name="T21" fmla="*/ 2147483647 h 4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68"/>
              <a:gd name="T34" fmla="*/ 0 h 459"/>
              <a:gd name="T35" fmla="*/ 1968 w 1968"/>
              <a:gd name="T36" fmla="*/ 459 h 4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68" h="459">
                <a:moveTo>
                  <a:pt x="0" y="9"/>
                </a:moveTo>
                <a:cubicBezTo>
                  <a:pt x="50" y="9"/>
                  <a:pt x="207" y="8"/>
                  <a:pt x="300" y="10"/>
                </a:cubicBezTo>
                <a:cubicBezTo>
                  <a:pt x="393" y="12"/>
                  <a:pt x="500" y="0"/>
                  <a:pt x="561" y="22"/>
                </a:cubicBezTo>
                <a:cubicBezTo>
                  <a:pt x="622" y="44"/>
                  <a:pt x="644" y="90"/>
                  <a:pt x="669" y="142"/>
                </a:cubicBezTo>
                <a:cubicBezTo>
                  <a:pt x="694" y="194"/>
                  <a:pt x="696" y="285"/>
                  <a:pt x="711" y="337"/>
                </a:cubicBezTo>
                <a:cubicBezTo>
                  <a:pt x="726" y="389"/>
                  <a:pt x="742" y="459"/>
                  <a:pt x="759" y="457"/>
                </a:cubicBezTo>
                <a:cubicBezTo>
                  <a:pt x="776" y="455"/>
                  <a:pt x="799" y="378"/>
                  <a:pt x="816" y="322"/>
                </a:cubicBezTo>
                <a:cubicBezTo>
                  <a:pt x="833" y="266"/>
                  <a:pt x="848" y="169"/>
                  <a:pt x="864" y="119"/>
                </a:cubicBezTo>
                <a:cubicBezTo>
                  <a:pt x="880" y="69"/>
                  <a:pt x="875" y="40"/>
                  <a:pt x="915" y="22"/>
                </a:cubicBezTo>
                <a:cubicBezTo>
                  <a:pt x="955" y="4"/>
                  <a:pt x="929" y="11"/>
                  <a:pt x="1104" y="9"/>
                </a:cubicBezTo>
                <a:cubicBezTo>
                  <a:pt x="1279" y="7"/>
                  <a:pt x="1824" y="9"/>
                  <a:pt x="1968" y="9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53259" name="Group 33">
            <a:extLst>
              <a:ext uri="{FF2B5EF4-FFF2-40B4-BE49-F238E27FC236}">
                <a16:creationId xmlns:a16="http://schemas.microsoft.com/office/drawing/2014/main" id="{F83FC331-C70D-1342-977A-EC66EECF1C57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1868488"/>
            <a:ext cx="3402013" cy="1855787"/>
            <a:chOff x="3546" y="1177"/>
            <a:chExt cx="2143" cy="1169"/>
          </a:xfrm>
        </p:grpSpPr>
        <p:sp>
          <p:nvSpPr>
            <p:cNvPr id="53261" name="Text Box 34">
              <a:extLst>
                <a:ext uri="{FF2B5EF4-FFF2-40B4-BE49-F238E27FC236}">
                  <a16:creationId xmlns:a16="http://schemas.microsoft.com/office/drawing/2014/main" id="{6E3217F4-464B-5C4D-87F7-973426FFF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603"/>
              <a:ext cx="20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baseline="0">
                  <a:latin typeface="Trebuchet MS" panose="020B0703020202090204" pitchFamily="34" charset="0"/>
                </a:rPr>
                <a:t>Turbulence Layers</a:t>
              </a:r>
            </a:p>
          </p:txBody>
        </p:sp>
        <p:sp>
          <p:nvSpPr>
            <p:cNvPr id="53262" name="Line 35">
              <a:extLst>
                <a:ext uri="{FF2B5EF4-FFF2-40B4-BE49-F238E27FC236}">
                  <a16:creationId xmlns:a16="http://schemas.microsoft.com/office/drawing/2014/main" id="{A542D911-1C68-694E-9EE1-C82793060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823"/>
              <a:ext cx="800" cy="5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Line 36">
              <a:extLst>
                <a:ext uri="{FF2B5EF4-FFF2-40B4-BE49-F238E27FC236}">
                  <a16:creationId xmlns:a16="http://schemas.microsoft.com/office/drawing/2014/main" id="{E84696FC-3936-F444-85DA-8E6B88413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6" y="1177"/>
              <a:ext cx="385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0" name="Text Box 37">
            <a:extLst>
              <a:ext uri="{FF2B5EF4-FFF2-40B4-BE49-F238E27FC236}">
                <a16:creationId xmlns:a16="http://schemas.microsoft.com/office/drawing/2014/main" id="{CF38A69E-B561-9644-9AE9-3D0261E5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549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1600" b="1" baseline="0">
                <a:latin typeface="Trebuchet MS" panose="020B0703020202090204" pitchFamily="34" charset="0"/>
              </a:rPr>
              <a:t>Credit: Rigaut, MCAO for Dummies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3">
            <a:extLst>
              <a:ext uri="{FF2B5EF4-FFF2-40B4-BE49-F238E27FC236}">
                <a16:creationId xmlns:a16="http://schemas.microsoft.com/office/drawing/2014/main" id="{F58836EC-5025-1F4F-9B9B-D94252AD839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19200"/>
            <a:ext cx="2286000" cy="3124200"/>
            <a:chOff x="1824" y="1776"/>
            <a:chExt cx="1440" cy="1968"/>
          </a:xfrm>
        </p:grpSpPr>
        <p:sp>
          <p:nvSpPr>
            <p:cNvPr id="55320" name="AutoShape 4">
              <a:extLst>
                <a:ext uri="{FF2B5EF4-FFF2-40B4-BE49-F238E27FC236}">
                  <a16:creationId xmlns:a16="http://schemas.microsoft.com/office/drawing/2014/main" id="{1C482E34-6DA1-504D-A200-EBCF36FA7C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24" y="3312"/>
              <a:ext cx="144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99" y="11099"/>
                  </a:moveTo>
                  <a:cubicBezTo>
                    <a:pt x="1196" y="11000"/>
                    <a:pt x="1195" y="10900"/>
                    <a:pt x="1195" y="10800"/>
                  </a:cubicBezTo>
                  <a:cubicBezTo>
                    <a:pt x="1195" y="5495"/>
                    <a:pt x="5495" y="1195"/>
                    <a:pt x="10800" y="1195"/>
                  </a:cubicBezTo>
                  <a:cubicBezTo>
                    <a:pt x="16104" y="1195"/>
                    <a:pt x="20405" y="5495"/>
                    <a:pt x="20405" y="10800"/>
                  </a:cubicBezTo>
                  <a:cubicBezTo>
                    <a:pt x="20404" y="10900"/>
                    <a:pt x="20403" y="11000"/>
                    <a:pt x="20400" y="11099"/>
                  </a:cubicBezTo>
                  <a:lnTo>
                    <a:pt x="21594" y="11137"/>
                  </a:lnTo>
                  <a:cubicBezTo>
                    <a:pt x="21598" y="11024"/>
                    <a:pt x="21600" y="1091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12"/>
                    <a:pt x="1" y="11024"/>
                    <a:pt x="5" y="11137"/>
                  </a:cubicBezTo>
                  <a:lnTo>
                    <a:pt x="1199" y="1109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Line 5">
              <a:extLst>
                <a:ext uri="{FF2B5EF4-FFF2-40B4-BE49-F238E27FC236}">
                  <a16:creationId xmlns:a16="http://schemas.microsoft.com/office/drawing/2014/main" id="{DAD6AD4F-A8DC-9340-8EB1-6866557E5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77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2" name="Line 6">
              <a:extLst>
                <a:ext uri="{FF2B5EF4-FFF2-40B4-BE49-F238E27FC236}">
                  <a16:creationId xmlns:a16="http://schemas.microsoft.com/office/drawing/2014/main" id="{789DAA4F-BD18-4F4D-8CA6-3351D6E89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776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298" name="Group 7">
            <a:extLst>
              <a:ext uri="{FF2B5EF4-FFF2-40B4-BE49-F238E27FC236}">
                <a16:creationId xmlns:a16="http://schemas.microsoft.com/office/drawing/2014/main" id="{2866C074-9D06-504D-BF40-8763420213C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447800"/>
            <a:ext cx="3124200" cy="2324100"/>
            <a:chOff x="1680" y="912"/>
            <a:chExt cx="1968" cy="1464"/>
          </a:xfrm>
        </p:grpSpPr>
        <p:sp>
          <p:nvSpPr>
            <p:cNvPr id="55318" name="Freeform 8">
              <a:extLst>
                <a:ext uri="{FF2B5EF4-FFF2-40B4-BE49-F238E27FC236}">
                  <a16:creationId xmlns:a16="http://schemas.microsoft.com/office/drawing/2014/main" id="{7B61E5A5-7C3B-F542-ACD5-ED945F3AD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912"/>
              <a:ext cx="1968" cy="216"/>
            </a:xfrm>
            <a:custGeom>
              <a:avLst/>
              <a:gdLst>
                <a:gd name="T0" fmla="*/ 0 w 1968"/>
                <a:gd name="T1" fmla="*/ 208 h 216"/>
                <a:gd name="T2" fmla="*/ 576 w 1968"/>
                <a:gd name="T3" fmla="*/ 208 h 216"/>
                <a:gd name="T4" fmla="*/ 672 w 1968"/>
                <a:gd name="T5" fmla="*/ 160 h 216"/>
                <a:gd name="T6" fmla="*/ 720 w 1968"/>
                <a:gd name="T7" fmla="*/ 64 h 216"/>
                <a:gd name="T8" fmla="*/ 768 w 1968"/>
                <a:gd name="T9" fmla="*/ 16 h 216"/>
                <a:gd name="T10" fmla="*/ 864 w 1968"/>
                <a:gd name="T11" fmla="*/ 160 h 216"/>
                <a:gd name="T12" fmla="*/ 912 w 1968"/>
                <a:gd name="T13" fmla="*/ 208 h 216"/>
                <a:gd name="T14" fmla="*/ 1104 w 1968"/>
                <a:gd name="T15" fmla="*/ 208 h 216"/>
                <a:gd name="T16" fmla="*/ 1968 w 1968"/>
                <a:gd name="T17" fmla="*/ 208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8"/>
                <a:gd name="T28" fmla="*/ 0 h 216"/>
                <a:gd name="T29" fmla="*/ 1968 w 1968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8" h="216">
                  <a:moveTo>
                    <a:pt x="0" y="208"/>
                  </a:moveTo>
                  <a:cubicBezTo>
                    <a:pt x="232" y="212"/>
                    <a:pt x="464" y="216"/>
                    <a:pt x="576" y="208"/>
                  </a:cubicBezTo>
                  <a:cubicBezTo>
                    <a:pt x="688" y="200"/>
                    <a:pt x="648" y="184"/>
                    <a:pt x="672" y="160"/>
                  </a:cubicBezTo>
                  <a:cubicBezTo>
                    <a:pt x="696" y="136"/>
                    <a:pt x="704" y="88"/>
                    <a:pt x="720" y="64"/>
                  </a:cubicBezTo>
                  <a:cubicBezTo>
                    <a:pt x="736" y="40"/>
                    <a:pt x="744" y="0"/>
                    <a:pt x="768" y="16"/>
                  </a:cubicBezTo>
                  <a:cubicBezTo>
                    <a:pt x="792" y="32"/>
                    <a:pt x="840" y="128"/>
                    <a:pt x="864" y="160"/>
                  </a:cubicBezTo>
                  <a:cubicBezTo>
                    <a:pt x="888" y="192"/>
                    <a:pt x="872" y="200"/>
                    <a:pt x="912" y="208"/>
                  </a:cubicBezTo>
                  <a:cubicBezTo>
                    <a:pt x="952" y="216"/>
                    <a:pt x="928" y="208"/>
                    <a:pt x="1104" y="208"/>
                  </a:cubicBezTo>
                  <a:cubicBezTo>
                    <a:pt x="1280" y="208"/>
                    <a:pt x="1824" y="208"/>
                    <a:pt x="1968" y="20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Freeform 9">
              <a:extLst>
                <a:ext uri="{FF2B5EF4-FFF2-40B4-BE49-F238E27FC236}">
                  <a16:creationId xmlns:a16="http://schemas.microsoft.com/office/drawing/2014/main" id="{B0F3D2C9-29B9-6C44-9FED-2565173A0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160"/>
              <a:ext cx="1968" cy="216"/>
            </a:xfrm>
            <a:custGeom>
              <a:avLst/>
              <a:gdLst>
                <a:gd name="T0" fmla="*/ 0 w 1968"/>
                <a:gd name="T1" fmla="*/ 208 h 216"/>
                <a:gd name="T2" fmla="*/ 576 w 1968"/>
                <a:gd name="T3" fmla="*/ 208 h 216"/>
                <a:gd name="T4" fmla="*/ 672 w 1968"/>
                <a:gd name="T5" fmla="*/ 160 h 216"/>
                <a:gd name="T6" fmla="*/ 720 w 1968"/>
                <a:gd name="T7" fmla="*/ 64 h 216"/>
                <a:gd name="T8" fmla="*/ 768 w 1968"/>
                <a:gd name="T9" fmla="*/ 16 h 216"/>
                <a:gd name="T10" fmla="*/ 864 w 1968"/>
                <a:gd name="T11" fmla="*/ 160 h 216"/>
                <a:gd name="T12" fmla="*/ 912 w 1968"/>
                <a:gd name="T13" fmla="*/ 208 h 216"/>
                <a:gd name="T14" fmla="*/ 1104 w 1968"/>
                <a:gd name="T15" fmla="*/ 208 h 216"/>
                <a:gd name="T16" fmla="*/ 1968 w 1968"/>
                <a:gd name="T17" fmla="*/ 208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8"/>
                <a:gd name="T28" fmla="*/ 0 h 216"/>
                <a:gd name="T29" fmla="*/ 1968 w 1968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8" h="216">
                  <a:moveTo>
                    <a:pt x="0" y="208"/>
                  </a:moveTo>
                  <a:cubicBezTo>
                    <a:pt x="232" y="212"/>
                    <a:pt x="464" y="216"/>
                    <a:pt x="576" y="208"/>
                  </a:cubicBezTo>
                  <a:cubicBezTo>
                    <a:pt x="688" y="200"/>
                    <a:pt x="648" y="184"/>
                    <a:pt x="672" y="160"/>
                  </a:cubicBezTo>
                  <a:cubicBezTo>
                    <a:pt x="696" y="136"/>
                    <a:pt x="704" y="88"/>
                    <a:pt x="720" y="64"/>
                  </a:cubicBezTo>
                  <a:cubicBezTo>
                    <a:pt x="736" y="40"/>
                    <a:pt x="744" y="0"/>
                    <a:pt x="768" y="16"/>
                  </a:cubicBezTo>
                  <a:cubicBezTo>
                    <a:pt x="792" y="32"/>
                    <a:pt x="840" y="128"/>
                    <a:pt x="864" y="160"/>
                  </a:cubicBezTo>
                  <a:cubicBezTo>
                    <a:pt x="888" y="192"/>
                    <a:pt x="872" y="200"/>
                    <a:pt x="912" y="208"/>
                  </a:cubicBezTo>
                  <a:cubicBezTo>
                    <a:pt x="952" y="216"/>
                    <a:pt x="928" y="208"/>
                    <a:pt x="1104" y="208"/>
                  </a:cubicBezTo>
                  <a:cubicBezTo>
                    <a:pt x="1280" y="208"/>
                    <a:pt x="1824" y="208"/>
                    <a:pt x="1968" y="20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A9FB8881-086C-E944-9129-7C09F0052446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3000"/>
            <a:ext cx="3124200" cy="4495800"/>
            <a:chOff x="1680" y="720"/>
            <a:chExt cx="1968" cy="2832"/>
          </a:xfrm>
        </p:grpSpPr>
        <p:sp>
          <p:nvSpPr>
            <p:cNvPr id="55316" name="Line 11">
              <a:extLst>
                <a:ext uri="{FF2B5EF4-FFF2-40B4-BE49-F238E27FC236}">
                  <a16:creationId xmlns:a16="http://schemas.microsoft.com/office/drawing/2014/main" id="{94007757-96BF-2548-A23A-85EA2C8B0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552"/>
              <a:ext cx="196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Line 12">
              <a:extLst>
                <a:ext uri="{FF2B5EF4-FFF2-40B4-BE49-F238E27FC236}">
                  <a16:creationId xmlns:a16="http://schemas.microsoft.com/office/drawing/2014/main" id="{A681540B-CFBF-D847-91B3-01EF6963A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720"/>
              <a:ext cx="0" cy="24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AB01B99C-7E9B-BC4D-ABF7-CBA6D225526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19200"/>
            <a:ext cx="3962400" cy="3733800"/>
            <a:chOff x="768" y="768"/>
            <a:chExt cx="2496" cy="2352"/>
          </a:xfrm>
        </p:grpSpPr>
        <p:sp>
          <p:nvSpPr>
            <p:cNvPr id="55314" name="Line 14">
              <a:extLst>
                <a:ext uri="{FF2B5EF4-FFF2-40B4-BE49-F238E27FC236}">
                  <a16:creationId xmlns:a16="http://schemas.microsoft.com/office/drawing/2014/main" id="{C618486E-6337-224C-9351-29CBE5D76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768"/>
              <a:ext cx="1344" cy="2208"/>
            </a:xfrm>
            <a:prstGeom prst="line">
              <a:avLst/>
            </a:prstGeom>
            <a:noFill/>
            <a:ln w="9525">
              <a:solidFill>
                <a:srgbClr val="00FF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Line 15">
              <a:extLst>
                <a:ext uri="{FF2B5EF4-FFF2-40B4-BE49-F238E27FC236}">
                  <a16:creationId xmlns:a16="http://schemas.microsoft.com/office/drawing/2014/main" id="{FD373B24-5ACD-E24B-880E-26BED3F12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120"/>
              <a:ext cx="1632" cy="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D1BF346F-B46A-404F-AA00-556FE11DB18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667000" y="1828800"/>
            <a:ext cx="3124200" cy="2324100"/>
            <a:chOff x="1680" y="912"/>
            <a:chExt cx="1968" cy="1464"/>
          </a:xfrm>
        </p:grpSpPr>
        <p:sp>
          <p:nvSpPr>
            <p:cNvPr id="55312" name="Freeform 17">
              <a:extLst>
                <a:ext uri="{FF2B5EF4-FFF2-40B4-BE49-F238E27FC236}">
                  <a16:creationId xmlns:a16="http://schemas.microsoft.com/office/drawing/2014/main" id="{F0AF29DF-CFDF-334B-B752-013DDE43C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912"/>
              <a:ext cx="1968" cy="216"/>
            </a:xfrm>
            <a:custGeom>
              <a:avLst/>
              <a:gdLst>
                <a:gd name="T0" fmla="*/ 0 w 1968"/>
                <a:gd name="T1" fmla="*/ 208 h 216"/>
                <a:gd name="T2" fmla="*/ 576 w 1968"/>
                <a:gd name="T3" fmla="*/ 208 h 216"/>
                <a:gd name="T4" fmla="*/ 672 w 1968"/>
                <a:gd name="T5" fmla="*/ 160 h 216"/>
                <a:gd name="T6" fmla="*/ 720 w 1968"/>
                <a:gd name="T7" fmla="*/ 64 h 216"/>
                <a:gd name="T8" fmla="*/ 768 w 1968"/>
                <a:gd name="T9" fmla="*/ 16 h 216"/>
                <a:gd name="T10" fmla="*/ 864 w 1968"/>
                <a:gd name="T11" fmla="*/ 160 h 216"/>
                <a:gd name="T12" fmla="*/ 912 w 1968"/>
                <a:gd name="T13" fmla="*/ 208 h 216"/>
                <a:gd name="T14" fmla="*/ 1104 w 1968"/>
                <a:gd name="T15" fmla="*/ 208 h 216"/>
                <a:gd name="T16" fmla="*/ 1968 w 1968"/>
                <a:gd name="T17" fmla="*/ 208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8"/>
                <a:gd name="T28" fmla="*/ 0 h 216"/>
                <a:gd name="T29" fmla="*/ 1968 w 1968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8" h="216">
                  <a:moveTo>
                    <a:pt x="0" y="208"/>
                  </a:moveTo>
                  <a:cubicBezTo>
                    <a:pt x="232" y="212"/>
                    <a:pt x="464" y="216"/>
                    <a:pt x="576" y="208"/>
                  </a:cubicBezTo>
                  <a:cubicBezTo>
                    <a:pt x="688" y="200"/>
                    <a:pt x="648" y="184"/>
                    <a:pt x="672" y="160"/>
                  </a:cubicBezTo>
                  <a:cubicBezTo>
                    <a:pt x="696" y="136"/>
                    <a:pt x="704" y="88"/>
                    <a:pt x="720" y="64"/>
                  </a:cubicBezTo>
                  <a:cubicBezTo>
                    <a:pt x="736" y="40"/>
                    <a:pt x="744" y="0"/>
                    <a:pt x="768" y="16"/>
                  </a:cubicBezTo>
                  <a:cubicBezTo>
                    <a:pt x="792" y="32"/>
                    <a:pt x="840" y="128"/>
                    <a:pt x="864" y="160"/>
                  </a:cubicBezTo>
                  <a:cubicBezTo>
                    <a:pt x="888" y="192"/>
                    <a:pt x="872" y="200"/>
                    <a:pt x="912" y="208"/>
                  </a:cubicBezTo>
                  <a:cubicBezTo>
                    <a:pt x="952" y="216"/>
                    <a:pt x="928" y="208"/>
                    <a:pt x="1104" y="208"/>
                  </a:cubicBezTo>
                  <a:cubicBezTo>
                    <a:pt x="1280" y="208"/>
                    <a:pt x="1824" y="208"/>
                    <a:pt x="1968" y="20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Freeform 18">
              <a:extLst>
                <a:ext uri="{FF2B5EF4-FFF2-40B4-BE49-F238E27FC236}">
                  <a16:creationId xmlns:a16="http://schemas.microsoft.com/office/drawing/2014/main" id="{890BFBDC-9FEC-1241-8B3B-A7DF0D0E0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160"/>
              <a:ext cx="1968" cy="216"/>
            </a:xfrm>
            <a:custGeom>
              <a:avLst/>
              <a:gdLst>
                <a:gd name="T0" fmla="*/ 0 w 1968"/>
                <a:gd name="T1" fmla="*/ 208 h 216"/>
                <a:gd name="T2" fmla="*/ 576 w 1968"/>
                <a:gd name="T3" fmla="*/ 208 h 216"/>
                <a:gd name="T4" fmla="*/ 672 w 1968"/>
                <a:gd name="T5" fmla="*/ 160 h 216"/>
                <a:gd name="T6" fmla="*/ 720 w 1968"/>
                <a:gd name="T7" fmla="*/ 64 h 216"/>
                <a:gd name="T8" fmla="*/ 768 w 1968"/>
                <a:gd name="T9" fmla="*/ 16 h 216"/>
                <a:gd name="T10" fmla="*/ 864 w 1968"/>
                <a:gd name="T11" fmla="*/ 160 h 216"/>
                <a:gd name="T12" fmla="*/ 912 w 1968"/>
                <a:gd name="T13" fmla="*/ 208 h 216"/>
                <a:gd name="T14" fmla="*/ 1104 w 1968"/>
                <a:gd name="T15" fmla="*/ 208 h 216"/>
                <a:gd name="T16" fmla="*/ 1968 w 1968"/>
                <a:gd name="T17" fmla="*/ 208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8"/>
                <a:gd name="T28" fmla="*/ 0 h 216"/>
                <a:gd name="T29" fmla="*/ 1968 w 1968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8" h="216">
                  <a:moveTo>
                    <a:pt x="0" y="208"/>
                  </a:moveTo>
                  <a:cubicBezTo>
                    <a:pt x="232" y="212"/>
                    <a:pt x="464" y="216"/>
                    <a:pt x="576" y="208"/>
                  </a:cubicBezTo>
                  <a:cubicBezTo>
                    <a:pt x="688" y="200"/>
                    <a:pt x="648" y="184"/>
                    <a:pt x="672" y="160"/>
                  </a:cubicBezTo>
                  <a:cubicBezTo>
                    <a:pt x="696" y="136"/>
                    <a:pt x="704" y="88"/>
                    <a:pt x="720" y="64"/>
                  </a:cubicBezTo>
                  <a:cubicBezTo>
                    <a:pt x="736" y="40"/>
                    <a:pt x="744" y="0"/>
                    <a:pt x="768" y="16"/>
                  </a:cubicBezTo>
                  <a:cubicBezTo>
                    <a:pt x="792" y="32"/>
                    <a:pt x="840" y="128"/>
                    <a:pt x="864" y="160"/>
                  </a:cubicBezTo>
                  <a:cubicBezTo>
                    <a:pt x="888" y="192"/>
                    <a:pt x="872" y="200"/>
                    <a:pt x="912" y="208"/>
                  </a:cubicBezTo>
                  <a:cubicBezTo>
                    <a:pt x="952" y="216"/>
                    <a:pt x="928" y="208"/>
                    <a:pt x="1104" y="208"/>
                  </a:cubicBezTo>
                  <a:cubicBezTo>
                    <a:pt x="1280" y="208"/>
                    <a:pt x="1824" y="208"/>
                    <a:pt x="1968" y="208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E5F2E31E-F741-B949-8F2F-3CE6AFC62351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1905000"/>
            <a:ext cx="3162300" cy="1892300"/>
            <a:chOff x="116" y="1200"/>
            <a:chExt cx="1992" cy="1192"/>
          </a:xfrm>
        </p:grpSpPr>
        <p:sp>
          <p:nvSpPr>
            <p:cNvPr id="55309" name="Text Box 20">
              <a:extLst>
                <a:ext uri="{FF2B5EF4-FFF2-40B4-BE49-F238E27FC236}">
                  <a16:creationId xmlns:a16="http://schemas.microsoft.com/office/drawing/2014/main" id="{89603175-0DE0-9F4F-A338-927D1F416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" y="1599"/>
              <a:ext cx="19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baseline="0">
                  <a:solidFill>
                    <a:schemeClr val="tx2"/>
                  </a:solidFill>
                  <a:latin typeface="Trebuchet MS" panose="020B0703020202090204" pitchFamily="34" charset="0"/>
                </a:rPr>
                <a:t>Deformable mirrors</a:t>
              </a:r>
              <a:endParaRPr lang="en-US" altLang="en-US" sz="2000" b="1" baseline="0">
                <a:latin typeface="Trebuchet MS" panose="020B0703020202090204" pitchFamily="34" charset="0"/>
              </a:endParaRPr>
            </a:p>
          </p:txBody>
        </p:sp>
        <p:sp>
          <p:nvSpPr>
            <p:cNvPr id="55310" name="Line 21">
              <a:extLst>
                <a:ext uri="{FF2B5EF4-FFF2-40B4-BE49-F238E27FC236}">
                  <a16:creationId xmlns:a16="http://schemas.microsoft.com/office/drawing/2014/main" id="{280AB9DB-8B53-3443-B57E-62265F812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" y="1200"/>
              <a:ext cx="323" cy="4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1" name="Line 22">
              <a:extLst>
                <a:ext uri="{FF2B5EF4-FFF2-40B4-BE49-F238E27FC236}">
                  <a16:creationId xmlns:a16="http://schemas.microsoft.com/office/drawing/2014/main" id="{581AB423-712A-8949-B5AF-689DB2BDB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861"/>
              <a:ext cx="362" cy="53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03" name="Group 23">
            <a:extLst>
              <a:ext uri="{FF2B5EF4-FFF2-40B4-BE49-F238E27FC236}">
                <a16:creationId xmlns:a16="http://schemas.microsoft.com/office/drawing/2014/main" id="{678D5BFA-0798-A84B-AE2A-B404E136DE84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1868488"/>
            <a:ext cx="3402013" cy="1855787"/>
            <a:chOff x="3546" y="1177"/>
            <a:chExt cx="2143" cy="1169"/>
          </a:xfrm>
        </p:grpSpPr>
        <p:sp>
          <p:nvSpPr>
            <p:cNvPr id="55306" name="Text Box 24">
              <a:extLst>
                <a:ext uri="{FF2B5EF4-FFF2-40B4-BE49-F238E27FC236}">
                  <a16:creationId xmlns:a16="http://schemas.microsoft.com/office/drawing/2014/main" id="{5719E59A-0C24-6C44-8451-8052AB794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603"/>
              <a:ext cx="20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baseline="0">
                  <a:latin typeface="Trebuchet MS" panose="020B0703020202090204" pitchFamily="34" charset="0"/>
                </a:rPr>
                <a:t>Turbulence Layers</a:t>
              </a:r>
              <a:endParaRPr lang="en-US" altLang="en-US" b="1" baseline="0">
                <a:latin typeface="Trebuchet MS" panose="020B0703020202090204" pitchFamily="34" charset="0"/>
              </a:endParaRPr>
            </a:p>
          </p:txBody>
        </p:sp>
        <p:sp>
          <p:nvSpPr>
            <p:cNvPr id="55307" name="Line 25">
              <a:extLst>
                <a:ext uri="{FF2B5EF4-FFF2-40B4-BE49-F238E27FC236}">
                  <a16:creationId xmlns:a16="http://schemas.microsoft.com/office/drawing/2014/main" id="{AEE9B319-B953-0D49-AFDD-2349FD5BB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1" y="1823"/>
              <a:ext cx="800" cy="5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Line 26">
              <a:extLst>
                <a:ext uri="{FF2B5EF4-FFF2-40B4-BE49-F238E27FC236}">
                  <a16:creationId xmlns:a16="http://schemas.microsoft.com/office/drawing/2014/main" id="{05C551B6-41D6-814A-B0C9-C3A6267AC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6" y="1177"/>
              <a:ext cx="385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4" name="Text Box 27">
            <a:extLst>
              <a:ext uri="{FF2B5EF4-FFF2-40B4-BE49-F238E27FC236}">
                <a16:creationId xmlns:a16="http://schemas.microsoft.com/office/drawing/2014/main" id="{1059F0AD-6030-CD42-BC05-1D4DFC861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549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1600" b="1" baseline="0">
                <a:latin typeface="Trebuchet MS" panose="020B0703020202090204" pitchFamily="34" charset="0"/>
              </a:rPr>
              <a:t>Credit: Rigaut, MCAO for Dummies</a:t>
            </a:r>
          </a:p>
        </p:txBody>
      </p:sp>
      <p:sp>
        <p:nvSpPr>
          <p:cNvPr id="162845" name="Rectangle 29">
            <a:extLst>
              <a:ext uri="{FF2B5EF4-FFF2-40B4-BE49-F238E27FC236}">
                <a16:creationId xmlns:a16="http://schemas.microsoft.com/office/drawing/2014/main" id="{F255B520-7D1D-8845-9C70-8E842A700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What is multiconjugate AO?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B177D5B-E2A7-A344-9AEC-5D8ED3092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7377112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Difference between Laser Tomography AO and MCAO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18C065FC-E86D-964C-9685-1F81D19D4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461000"/>
            <a:ext cx="8610600" cy="1397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Laser Tomography AO can be done with only 1 deformable mirror</a:t>
            </a:r>
          </a:p>
          <a:p>
            <a:pPr>
              <a:lnSpc>
                <a:spcPct val="6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If used with multiple laser guide stars, reduces cone effect</a:t>
            </a:r>
          </a:p>
          <a:p>
            <a:pPr>
              <a:lnSpc>
                <a:spcPct val="6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MCAO uses multiple DMs, increases field of view</a:t>
            </a:r>
          </a:p>
        </p:txBody>
      </p:sp>
      <p:pic>
        <p:nvPicPr>
          <p:cNvPr id="57347" name="Picture 4" descr="mcaogen.gif                                                    000272DFClaire's TiBook                B8A9EEAE:">
            <a:extLst>
              <a:ext uri="{FF2B5EF4-FFF2-40B4-BE49-F238E27FC236}">
                <a16:creationId xmlns:a16="http://schemas.microsoft.com/office/drawing/2014/main" id="{B667C2DB-B022-9E44-93D2-353C2851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585913"/>
            <a:ext cx="695483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F394FEE-9CCD-5649-9A64-278873CD5528}"/>
              </a:ext>
            </a:extLst>
          </p:cNvPr>
          <p:cNvGrpSpPr>
            <a:grpSpLocks/>
          </p:cNvGrpSpPr>
          <p:nvPr/>
        </p:nvGrpSpPr>
        <p:grpSpPr bwMode="auto">
          <a:xfrm>
            <a:off x="6040438" y="5092700"/>
            <a:ext cx="2092325" cy="1168400"/>
            <a:chOff x="3805" y="3208"/>
            <a:chExt cx="1318" cy="736"/>
          </a:xfrm>
        </p:grpSpPr>
        <p:sp>
          <p:nvSpPr>
            <p:cNvPr id="58453" name="Line 3">
              <a:extLst>
                <a:ext uri="{FF2B5EF4-FFF2-40B4-BE49-F238E27FC236}">
                  <a16:creationId xmlns:a16="http://schemas.microsoft.com/office/drawing/2014/main" id="{CAAF714C-FEEE-0C48-90AC-89B4B7D01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5" y="3735"/>
              <a:ext cx="2" cy="180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54" name="Group 4">
              <a:extLst>
                <a:ext uri="{FF2B5EF4-FFF2-40B4-BE49-F238E27FC236}">
                  <a16:creationId xmlns:a16="http://schemas.microsoft.com/office/drawing/2014/main" id="{CFB78C88-DE1C-D041-92D8-CF5B92745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5" y="3208"/>
              <a:ext cx="1318" cy="736"/>
              <a:chOff x="3065" y="2432"/>
              <a:chExt cx="452" cy="301"/>
            </a:xfrm>
          </p:grpSpPr>
          <p:grpSp>
            <p:nvGrpSpPr>
              <p:cNvPr id="58455" name="Group 5">
                <a:extLst>
                  <a:ext uri="{FF2B5EF4-FFF2-40B4-BE49-F238E27FC236}">
                    <a16:creationId xmlns:a16="http://schemas.microsoft.com/office/drawing/2014/main" id="{1B23F862-012C-DD45-82CB-2DB12FD577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5" y="2708"/>
                <a:ext cx="258" cy="25"/>
                <a:chOff x="3065" y="2708"/>
                <a:chExt cx="258" cy="25"/>
              </a:xfrm>
            </p:grpSpPr>
            <p:sp>
              <p:nvSpPr>
                <p:cNvPr id="58458" name="Line 6">
                  <a:extLst>
                    <a:ext uri="{FF2B5EF4-FFF2-40B4-BE49-F238E27FC236}">
                      <a16:creationId xmlns:a16="http://schemas.microsoft.com/office/drawing/2014/main" id="{3BDC13BE-9B84-4B4A-BB4C-812B49899F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5" y="2721"/>
                  <a:ext cx="234" cy="1"/>
                </a:xfrm>
                <a:prstGeom prst="line">
                  <a:avLst/>
                </a:prstGeom>
                <a:noFill/>
                <a:ln w="4763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9" name="Freeform 7">
                  <a:extLst>
                    <a:ext uri="{FF2B5EF4-FFF2-40B4-BE49-F238E27FC236}">
                      <a16:creationId xmlns:a16="http://schemas.microsoft.com/office/drawing/2014/main" id="{2FF5E367-F5A1-1C41-A060-38D1BDDE5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8" y="2708"/>
                  <a:ext cx="25" cy="25"/>
                </a:xfrm>
                <a:custGeom>
                  <a:avLst/>
                  <a:gdLst>
                    <a:gd name="T0" fmla="*/ 0 w 75"/>
                    <a:gd name="T1" fmla="*/ 0 h 76"/>
                    <a:gd name="T2" fmla="*/ 0 w 75"/>
                    <a:gd name="T3" fmla="*/ 0 h 76"/>
                    <a:gd name="T4" fmla="*/ 0 w 75"/>
                    <a:gd name="T5" fmla="*/ 0 h 76"/>
                    <a:gd name="T6" fmla="*/ 0 w 75"/>
                    <a:gd name="T7" fmla="*/ 0 h 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76"/>
                    <a:gd name="T14" fmla="*/ 75 w 75"/>
                    <a:gd name="T15" fmla="*/ 76 h 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76">
                      <a:moveTo>
                        <a:pt x="0" y="76"/>
                      </a:moveTo>
                      <a:lnTo>
                        <a:pt x="75" y="39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56" name="Line 8">
                <a:extLst>
                  <a:ext uri="{FF2B5EF4-FFF2-40B4-BE49-F238E27FC236}">
                    <a16:creationId xmlns:a16="http://schemas.microsoft.com/office/drawing/2014/main" id="{1525E7F3-10C4-2B46-8619-B12B48A03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2721"/>
                <a:ext cx="193" cy="1"/>
              </a:xfrm>
              <a:prstGeom prst="line">
                <a:avLst/>
              </a:prstGeom>
              <a:noFill/>
              <a:ln w="4763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7" name="Line 9">
                <a:extLst>
                  <a:ext uri="{FF2B5EF4-FFF2-40B4-BE49-F238E27FC236}">
                    <a16:creationId xmlns:a16="http://schemas.microsoft.com/office/drawing/2014/main" id="{ABEC0F40-EC31-C14B-BAEF-A59695E43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6" y="2432"/>
                <a:ext cx="1" cy="289"/>
              </a:xfrm>
              <a:prstGeom prst="line">
                <a:avLst/>
              </a:prstGeom>
              <a:noFill/>
              <a:ln w="4763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791B7FE5-886E-114A-A0D5-F95AA5DA7C92}"/>
              </a:ext>
            </a:extLst>
          </p:cNvPr>
          <p:cNvGrpSpPr>
            <a:grpSpLocks/>
          </p:cNvGrpSpPr>
          <p:nvPr/>
        </p:nvGrpSpPr>
        <p:grpSpPr bwMode="auto">
          <a:xfrm>
            <a:off x="6623050" y="5092700"/>
            <a:ext cx="1258888" cy="1028700"/>
            <a:chOff x="4172" y="3208"/>
            <a:chExt cx="793" cy="648"/>
          </a:xfrm>
        </p:grpSpPr>
        <p:sp>
          <p:nvSpPr>
            <p:cNvPr id="58446" name="Line 11">
              <a:extLst>
                <a:ext uri="{FF2B5EF4-FFF2-40B4-BE49-F238E27FC236}">
                  <a16:creationId xmlns:a16="http://schemas.microsoft.com/office/drawing/2014/main" id="{3472A8C0-8A32-F24A-92CB-6FCF1C1BB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2" y="3692"/>
              <a:ext cx="4" cy="13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47" name="Group 12">
              <a:extLst>
                <a:ext uri="{FF2B5EF4-FFF2-40B4-BE49-F238E27FC236}">
                  <a16:creationId xmlns:a16="http://schemas.microsoft.com/office/drawing/2014/main" id="{8A790C03-48B4-2042-9529-A6E5957F4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2" y="3208"/>
              <a:ext cx="793" cy="648"/>
              <a:chOff x="3191" y="2432"/>
              <a:chExt cx="272" cy="265"/>
            </a:xfrm>
          </p:grpSpPr>
          <p:grpSp>
            <p:nvGrpSpPr>
              <p:cNvPr id="58448" name="Group 13">
                <a:extLst>
                  <a:ext uri="{FF2B5EF4-FFF2-40B4-BE49-F238E27FC236}">
                    <a16:creationId xmlns:a16="http://schemas.microsoft.com/office/drawing/2014/main" id="{31BA156C-BB7B-C849-9845-4FEAE88C6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1" y="2672"/>
                <a:ext cx="155" cy="25"/>
                <a:chOff x="3191" y="2672"/>
                <a:chExt cx="155" cy="25"/>
              </a:xfrm>
            </p:grpSpPr>
            <p:sp>
              <p:nvSpPr>
                <p:cNvPr id="58451" name="Line 14">
                  <a:extLst>
                    <a:ext uri="{FF2B5EF4-FFF2-40B4-BE49-F238E27FC236}">
                      <a16:creationId xmlns:a16="http://schemas.microsoft.com/office/drawing/2014/main" id="{90C00AFA-E20B-EA48-8EE0-2A9F76EE3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91" y="2684"/>
                  <a:ext cx="131" cy="1"/>
                </a:xfrm>
                <a:prstGeom prst="line">
                  <a:avLst/>
                </a:prstGeom>
                <a:noFill/>
                <a:ln w="4763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2" name="Freeform 15">
                  <a:extLst>
                    <a:ext uri="{FF2B5EF4-FFF2-40B4-BE49-F238E27FC236}">
                      <a16:creationId xmlns:a16="http://schemas.microsoft.com/office/drawing/2014/main" id="{F8E7FF11-AD8C-BF44-B1B3-6333E38C9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1" y="2672"/>
                  <a:ext cx="25" cy="25"/>
                </a:xfrm>
                <a:custGeom>
                  <a:avLst/>
                  <a:gdLst>
                    <a:gd name="T0" fmla="*/ 0 w 77"/>
                    <a:gd name="T1" fmla="*/ 0 h 76"/>
                    <a:gd name="T2" fmla="*/ 0 w 77"/>
                    <a:gd name="T3" fmla="*/ 0 h 76"/>
                    <a:gd name="T4" fmla="*/ 0 w 77"/>
                    <a:gd name="T5" fmla="*/ 0 h 76"/>
                    <a:gd name="T6" fmla="*/ 0 w 77"/>
                    <a:gd name="T7" fmla="*/ 0 h 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6"/>
                    <a:gd name="T14" fmla="*/ 77 w 77"/>
                    <a:gd name="T15" fmla="*/ 76 h 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6">
                      <a:moveTo>
                        <a:pt x="0" y="76"/>
                      </a:moveTo>
                      <a:lnTo>
                        <a:pt x="77" y="38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49" name="Line 16">
                <a:extLst>
                  <a:ext uri="{FF2B5EF4-FFF2-40B4-BE49-F238E27FC236}">
                    <a16:creationId xmlns:a16="http://schemas.microsoft.com/office/drawing/2014/main" id="{0F2BDF43-B5DD-8640-BD23-D7EBCA6E0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6" y="2684"/>
                <a:ext cx="116" cy="1"/>
              </a:xfrm>
              <a:prstGeom prst="line">
                <a:avLst/>
              </a:prstGeom>
              <a:noFill/>
              <a:ln w="4763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0" name="Line 17">
                <a:extLst>
                  <a:ext uri="{FF2B5EF4-FFF2-40B4-BE49-F238E27FC236}">
                    <a16:creationId xmlns:a16="http://schemas.microsoft.com/office/drawing/2014/main" id="{C2B6867A-3337-E246-A6FC-D6BE76D27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2" y="2432"/>
                <a:ext cx="1" cy="252"/>
              </a:xfrm>
              <a:prstGeom prst="line">
                <a:avLst/>
              </a:prstGeom>
              <a:noFill/>
              <a:ln w="4763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371" name="Rectangle 18">
            <a:extLst>
              <a:ext uri="{FF2B5EF4-FFF2-40B4-BE49-F238E27FC236}">
                <a16:creationId xmlns:a16="http://schemas.microsoft.com/office/drawing/2014/main" id="{634E9E36-68AB-3E46-9532-9CEC93C1B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5429250"/>
            <a:ext cx="7747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ECA6E49C-E9D9-F141-929B-B0A415D7E166}"/>
              </a:ext>
            </a:extLst>
          </p:cNvPr>
          <p:cNvGrpSpPr>
            <a:grpSpLocks/>
          </p:cNvGrpSpPr>
          <p:nvPr/>
        </p:nvGrpSpPr>
        <p:grpSpPr bwMode="auto">
          <a:xfrm>
            <a:off x="5456238" y="5092700"/>
            <a:ext cx="2933700" cy="1308100"/>
            <a:chOff x="2939" y="2432"/>
            <a:chExt cx="633" cy="337"/>
          </a:xfrm>
        </p:grpSpPr>
        <p:grpSp>
          <p:nvGrpSpPr>
            <p:cNvPr id="58439" name="Group 20">
              <a:extLst>
                <a:ext uri="{FF2B5EF4-FFF2-40B4-BE49-F238E27FC236}">
                  <a16:creationId xmlns:a16="http://schemas.microsoft.com/office/drawing/2014/main" id="{F6B4F426-87D9-5444-A8B8-162C514B9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9" y="2432"/>
              <a:ext cx="633" cy="337"/>
              <a:chOff x="2939" y="2432"/>
              <a:chExt cx="633" cy="337"/>
            </a:xfrm>
          </p:grpSpPr>
          <p:grpSp>
            <p:nvGrpSpPr>
              <p:cNvPr id="58441" name="Group 21">
                <a:extLst>
                  <a:ext uri="{FF2B5EF4-FFF2-40B4-BE49-F238E27FC236}">
                    <a16:creationId xmlns:a16="http://schemas.microsoft.com/office/drawing/2014/main" id="{6AA4BD90-5FB6-DD43-AD1F-E18520AA05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9" y="2744"/>
                <a:ext cx="361" cy="25"/>
                <a:chOff x="2939" y="2744"/>
                <a:chExt cx="361" cy="25"/>
              </a:xfrm>
            </p:grpSpPr>
            <p:sp>
              <p:nvSpPr>
                <p:cNvPr id="58444" name="Line 22">
                  <a:extLst>
                    <a:ext uri="{FF2B5EF4-FFF2-40B4-BE49-F238E27FC236}">
                      <a16:creationId xmlns:a16="http://schemas.microsoft.com/office/drawing/2014/main" id="{9765E5D5-4FFE-7B49-ADDD-2AB719A28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39" y="2757"/>
                  <a:ext cx="336" cy="1"/>
                </a:xfrm>
                <a:prstGeom prst="line">
                  <a:avLst/>
                </a:prstGeom>
                <a:noFill/>
                <a:ln w="4763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5" name="Freeform 23">
                  <a:extLst>
                    <a:ext uri="{FF2B5EF4-FFF2-40B4-BE49-F238E27FC236}">
                      <a16:creationId xmlns:a16="http://schemas.microsoft.com/office/drawing/2014/main" id="{461E9389-28A7-C14D-8000-BD6F1489B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" y="2744"/>
                  <a:ext cx="25" cy="25"/>
                </a:xfrm>
                <a:custGeom>
                  <a:avLst/>
                  <a:gdLst>
                    <a:gd name="T0" fmla="*/ 0 w 75"/>
                    <a:gd name="T1" fmla="*/ 0 h 75"/>
                    <a:gd name="T2" fmla="*/ 0 w 75"/>
                    <a:gd name="T3" fmla="*/ 0 h 75"/>
                    <a:gd name="T4" fmla="*/ 0 w 75"/>
                    <a:gd name="T5" fmla="*/ 0 h 75"/>
                    <a:gd name="T6" fmla="*/ 0 w 75"/>
                    <a:gd name="T7" fmla="*/ 0 h 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75"/>
                    <a:gd name="T14" fmla="*/ 75 w 75"/>
                    <a:gd name="T15" fmla="*/ 75 h 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75">
                      <a:moveTo>
                        <a:pt x="0" y="75"/>
                      </a:moveTo>
                      <a:lnTo>
                        <a:pt x="75" y="38"/>
                      </a:lnTo>
                      <a:lnTo>
                        <a:pt x="0" y="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42" name="Line 24">
                <a:extLst>
                  <a:ext uri="{FF2B5EF4-FFF2-40B4-BE49-F238E27FC236}">
                    <a16:creationId xmlns:a16="http://schemas.microsoft.com/office/drawing/2014/main" id="{CA42FDDA-96EE-AE4B-98D5-F77932D90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0" y="2757"/>
                <a:ext cx="271" cy="1"/>
              </a:xfrm>
              <a:prstGeom prst="line">
                <a:avLst/>
              </a:prstGeom>
              <a:noFill/>
              <a:ln w="4763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3" name="Line 25">
                <a:extLst>
                  <a:ext uri="{FF2B5EF4-FFF2-40B4-BE49-F238E27FC236}">
                    <a16:creationId xmlns:a16="http://schemas.microsoft.com/office/drawing/2014/main" id="{23F9A3B6-5169-454E-B8A8-D09470CF0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1" y="2432"/>
                <a:ext cx="1" cy="325"/>
              </a:xfrm>
              <a:prstGeom prst="line">
                <a:avLst/>
              </a:prstGeom>
              <a:noFill/>
              <a:ln w="4763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40" name="Line 26">
              <a:extLst>
                <a:ext uri="{FF2B5EF4-FFF2-40B4-BE49-F238E27FC236}">
                  <a16:creationId xmlns:a16="http://schemas.microsoft.com/office/drawing/2014/main" id="{AAB1E0C8-7E18-D649-90F9-9787086FD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9" y="2630"/>
              <a:ext cx="1" cy="12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">
            <a:extLst>
              <a:ext uri="{FF2B5EF4-FFF2-40B4-BE49-F238E27FC236}">
                <a16:creationId xmlns:a16="http://schemas.microsoft.com/office/drawing/2014/main" id="{974ABF7F-49E1-D54A-9BBE-03FCB1B48B82}"/>
              </a:ext>
            </a:extLst>
          </p:cNvPr>
          <p:cNvGrpSpPr>
            <a:grpSpLocks/>
          </p:cNvGrpSpPr>
          <p:nvPr/>
        </p:nvGrpSpPr>
        <p:grpSpPr bwMode="auto">
          <a:xfrm>
            <a:off x="5387975" y="1643063"/>
            <a:ext cx="1262063" cy="4335462"/>
            <a:chOff x="3394" y="1035"/>
            <a:chExt cx="795" cy="2731"/>
          </a:xfrm>
        </p:grpSpPr>
        <p:sp>
          <p:nvSpPr>
            <p:cNvPr id="58433" name="Line 28">
              <a:extLst>
                <a:ext uri="{FF2B5EF4-FFF2-40B4-BE49-F238E27FC236}">
                  <a16:creationId xmlns:a16="http://schemas.microsoft.com/office/drawing/2014/main" id="{8DC64361-0D38-A84F-9C4D-9FB2B281C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4" y="1249"/>
              <a:ext cx="2" cy="1152"/>
            </a:xfrm>
            <a:prstGeom prst="line">
              <a:avLst/>
            </a:prstGeom>
            <a:noFill/>
            <a:ln w="4763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4" name="Line 29">
              <a:extLst>
                <a:ext uri="{FF2B5EF4-FFF2-40B4-BE49-F238E27FC236}">
                  <a16:creationId xmlns:a16="http://schemas.microsoft.com/office/drawing/2014/main" id="{B5988C91-72A7-664D-9034-ACC76FD2A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7" y="1244"/>
              <a:ext cx="2" cy="1154"/>
            </a:xfrm>
            <a:prstGeom prst="line">
              <a:avLst/>
            </a:prstGeom>
            <a:noFill/>
            <a:ln w="4763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5" name="Line 30">
              <a:extLst>
                <a:ext uri="{FF2B5EF4-FFF2-40B4-BE49-F238E27FC236}">
                  <a16:creationId xmlns:a16="http://schemas.microsoft.com/office/drawing/2014/main" id="{FE0CC850-95D9-8E4B-9984-660CB8EA2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4" y="2405"/>
              <a:ext cx="472" cy="1006"/>
            </a:xfrm>
            <a:prstGeom prst="line">
              <a:avLst/>
            </a:prstGeom>
            <a:noFill/>
            <a:ln w="4763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6" name="Line 31">
              <a:extLst>
                <a:ext uri="{FF2B5EF4-FFF2-40B4-BE49-F238E27FC236}">
                  <a16:creationId xmlns:a16="http://schemas.microsoft.com/office/drawing/2014/main" id="{B07B7FB2-5038-B64E-934C-21DD159A6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" y="2392"/>
              <a:ext cx="429" cy="1019"/>
            </a:xfrm>
            <a:prstGeom prst="line">
              <a:avLst/>
            </a:prstGeom>
            <a:noFill/>
            <a:ln w="4763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7" name="Rectangle 32">
              <a:extLst>
                <a:ext uri="{FF2B5EF4-FFF2-40B4-BE49-F238E27FC236}">
                  <a16:creationId xmlns:a16="http://schemas.microsoft.com/office/drawing/2014/main" id="{7D8156D0-BAE7-5A45-91F6-1FFB2D5CE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3411"/>
              <a:ext cx="208" cy="355"/>
            </a:xfrm>
            <a:prstGeom prst="rect">
              <a:avLst/>
            </a:prstGeom>
            <a:solidFill>
              <a:srgbClr val="00CC99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438" name="Freeform 33">
              <a:extLst>
                <a:ext uri="{FF2B5EF4-FFF2-40B4-BE49-F238E27FC236}">
                  <a16:creationId xmlns:a16="http://schemas.microsoft.com/office/drawing/2014/main" id="{C157045F-D5BE-744D-9DE7-06A97BCAC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035"/>
              <a:ext cx="154" cy="130"/>
            </a:xfrm>
            <a:custGeom>
              <a:avLst/>
              <a:gdLst>
                <a:gd name="T0" fmla="*/ 142 w 157"/>
                <a:gd name="T1" fmla="*/ 31 h 157"/>
                <a:gd name="T2" fmla="*/ 82 w 157"/>
                <a:gd name="T3" fmla="*/ 26 h 157"/>
                <a:gd name="T4" fmla="*/ 73 w 157"/>
                <a:gd name="T5" fmla="*/ 0 h 157"/>
                <a:gd name="T6" fmla="*/ 59 w 157"/>
                <a:gd name="T7" fmla="*/ 26 h 157"/>
                <a:gd name="T8" fmla="*/ 0 w 157"/>
                <a:gd name="T9" fmla="*/ 31 h 157"/>
                <a:gd name="T10" fmla="*/ 59 w 157"/>
                <a:gd name="T11" fmla="*/ 36 h 157"/>
                <a:gd name="T12" fmla="*/ 73 w 157"/>
                <a:gd name="T13" fmla="*/ 61 h 157"/>
                <a:gd name="T14" fmla="*/ 82 w 157"/>
                <a:gd name="T15" fmla="*/ 36 h 157"/>
                <a:gd name="T16" fmla="*/ 142 w 157"/>
                <a:gd name="T17" fmla="*/ 31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157"/>
                <a:gd name="T29" fmla="*/ 157 w 157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157">
                  <a:moveTo>
                    <a:pt x="157" y="78"/>
                  </a:moveTo>
                  <a:lnTo>
                    <a:pt x="92" y="65"/>
                  </a:lnTo>
                  <a:lnTo>
                    <a:pt x="78" y="0"/>
                  </a:lnTo>
                  <a:lnTo>
                    <a:pt x="64" y="65"/>
                  </a:lnTo>
                  <a:lnTo>
                    <a:pt x="0" y="78"/>
                  </a:lnTo>
                  <a:lnTo>
                    <a:pt x="64" y="93"/>
                  </a:lnTo>
                  <a:lnTo>
                    <a:pt x="78" y="157"/>
                  </a:lnTo>
                  <a:lnTo>
                    <a:pt x="92" y="93"/>
                  </a:lnTo>
                  <a:lnTo>
                    <a:pt x="157" y="78"/>
                  </a:lnTo>
                  <a:close/>
                </a:path>
              </a:pathLst>
            </a:custGeom>
            <a:solidFill>
              <a:srgbClr val="FF9933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4">
            <a:extLst>
              <a:ext uri="{FF2B5EF4-FFF2-40B4-BE49-F238E27FC236}">
                <a16:creationId xmlns:a16="http://schemas.microsoft.com/office/drawing/2014/main" id="{1C08B2F4-6AC5-4447-BF3C-CA99AFBCC8D4}"/>
              </a:ext>
            </a:extLst>
          </p:cNvPr>
          <p:cNvGrpSpPr>
            <a:grpSpLocks/>
          </p:cNvGrpSpPr>
          <p:nvPr/>
        </p:nvGrpSpPr>
        <p:grpSpPr bwMode="auto">
          <a:xfrm>
            <a:off x="4465638" y="1643063"/>
            <a:ext cx="2343150" cy="4286250"/>
            <a:chOff x="2813" y="1035"/>
            <a:chExt cx="1476" cy="2700"/>
          </a:xfrm>
        </p:grpSpPr>
        <p:sp>
          <p:nvSpPr>
            <p:cNvPr id="58427" name="Line 35">
              <a:extLst>
                <a:ext uri="{FF2B5EF4-FFF2-40B4-BE49-F238E27FC236}">
                  <a16:creationId xmlns:a16="http://schemas.microsoft.com/office/drawing/2014/main" id="{B95B6EEA-4AB1-4646-A4B7-1E14272F6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3" y="1285"/>
              <a:ext cx="581" cy="1095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8" name="Line 36">
              <a:extLst>
                <a:ext uri="{FF2B5EF4-FFF2-40B4-BE49-F238E27FC236}">
                  <a16:creationId xmlns:a16="http://schemas.microsoft.com/office/drawing/2014/main" id="{47932707-B2FE-6540-9DCB-924433EF8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1285"/>
              <a:ext cx="581" cy="1120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9" name="Line 37">
              <a:extLst>
                <a:ext uri="{FF2B5EF4-FFF2-40B4-BE49-F238E27FC236}">
                  <a16:creationId xmlns:a16="http://schemas.microsoft.com/office/drawing/2014/main" id="{18010765-1AC8-154C-AF1F-F9C674511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2392"/>
              <a:ext cx="739" cy="101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0" name="Line 38">
              <a:extLst>
                <a:ext uri="{FF2B5EF4-FFF2-40B4-BE49-F238E27FC236}">
                  <a16:creationId xmlns:a16="http://schemas.microsoft.com/office/drawing/2014/main" id="{582E6C2C-CF84-484A-B281-7BB79E693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" y="2392"/>
              <a:ext cx="158" cy="101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Freeform 39">
              <a:extLst>
                <a:ext uri="{FF2B5EF4-FFF2-40B4-BE49-F238E27FC236}">
                  <a16:creationId xmlns:a16="http://schemas.microsoft.com/office/drawing/2014/main" id="{2D14C777-8BCB-1241-BB69-B1BD2356B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3348"/>
              <a:ext cx="322" cy="387"/>
            </a:xfrm>
            <a:custGeom>
              <a:avLst/>
              <a:gdLst>
                <a:gd name="T0" fmla="*/ 0 w 330"/>
                <a:gd name="T1" fmla="*/ 21 h 476"/>
                <a:gd name="T2" fmla="*/ 106 w 330"/>
                <a:gd name="T3" fmla="*/ 169 h 476"/>
                <a:gd name="T4" fmla="*/ 292 w 330"/>
                <a:gd name="T5" fmla="*/ 148 h 476"/>
                <a:gd name="T6" fmla="*/ 184 w 330"/>
                <a:gd name="T7" fmla="*/ 0 h 476"/>
                <a:gd name="T8" fmla="*/ 0 w 330"/>
                <a:gd name="T9" fmla="*/ 21 h 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476"/>
                <a:gd name="T17" fmla="*/ 330 w 330"/>
                <a:gd name="T18" fmla="*/ 476 h 4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476">
                  <a:moveTo>
                    <a:pt x="0" y="59"/>
                  </a:moveTo>
                  <a:lnTo>
                    <a:pt x="121" y="476"/>
                  </a:lnTo>
                  <a:lnTo>
                    <a:pt x="330" y="416"/>
                  </a:lnTo>
                  <a:lnTo>
                    <a:pt x="209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CC99"/>
            </a:solidFill>
            <a:ln w="4763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2" name="Freeform 40">
              <a:extLst>
                <a:ext uri="{FF2B5EF4-FFF2-40B4-BE49-F238E27FC236}">
                  <a16:creationId xmlns:a16="http://schemas.microsoft.com/office/drawing/2014/main" id="{AFBAE2DB-A34D-5641-946A-34F0668F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035"/>
              <a:ext cx="152" cy="130"/>
            </a:xfrm>
            <a:custGeom>
              <a:avLst/>
              <a:gdLst>
                <a:gd name="T0" fmla="*/ 133 w 157"/>
                <a:gd name="T1" fmla="*/ 31 h 157"/>
                <a:gd name="T2" fmla="*/ 78 w 157"/>
                <a:gd name="T3" fmla="*/ 26 h 157"/>
                <a:gd name="T4" fmla="*/ 68 w 157"/>
                <a:gd name="T5" fmla="*/ 0 h 157"/>
                <a:gd name="T6" fmla="*/ 54 w 157"/>
                <a:gd name="T7" fmla="*/ 26 h 157"/>
                <a:gd name="T8" fmla="*/ 0 w 157"/>
                <a:gd name="T9" fmla="*/ 31 h 157"/>
                <a:gd name="T10" fmla="*/ 54 w 157"/>
                <a:gd name="T11" fmla="*/ 36 h 157"/>
                <a:gd name="T12" fmla="*/ 68 w 157"/>
                <a:gd name="T13" fmla="*/ 61 h 157"/>
                <a:gd name="T14" fmla="*/ 78 w 157"/>
                <a:gd name="T15" fmla="*/ 36 h 157"/>
                <a:gd name="T16" fmla="*/ 133 w 157"/>
                <a:gd name="T17" fmla="*/ 31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7"/>
                <a:gd name="T28" fmla="*/ 0 h 157"/>
                <a:gd name="T29" fmla="*/ 157 w 157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7" h="157">
                  <a:moveTo>
                    <a:pt x="157" y="78"/>
                  </a:moveTo>
                  <a:lnTo>
                    <a:pt x="93" y="65"/>
                  </a:lnTo>
                  <a:lnTo>
                    <a:pt x="78" y="0"/>
                  </a:lnTo>
                  <a:lnTo>
                    <a:pt x="64" y="65"/>
                  </a:lnTo>
                  <a:lnTo>
                    <a:pt x="0" y="78"/>
                  </a:lnTo>
                  <a:lnTo>
                    <a:pt x="64" y="93"/>
                  </a:lnTo>
                  <a:lnTo>
                    <a:pt x="78" y="157"/>
                  </a:lnTo>
                  <a:lnTo>
                    <a:pt x="93" y="93"/>
                  </a:lnTo>
                  <a:lnTo>
                    <a:pt x="157" y="78"/>
                  </a:lnTo>
                  <a:close/>
                </a:path>
              </a:pathLst>
            </a:custGeom>
            <a:solidFill>
              <a:srgbClr val="FF9933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5" name="Rectangle 41">
            <a:extLst>
              <a:ext uri="{FF2B5EF4-FFF2-40B4-BE49-F238E27FC236}">
                <a16:creationId xmlns:a16="http://schemas.microsoft.com/office/drawing/2014/main" id="{73D54E35-D7BB-454F-A5C7-C6866FBEC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1600200"/>
            <a:ext cx="1711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" name="Group 42">
            <a:extLst>
              <a:ext uri="{FF2B5EF4-FFF2-40B4-BE49-F238E27FC236}">
                <a16:creationId xmlns:a16="http://schemas.microsoft.com/office/drawing/2014/main" id="{E2DA93BA-D601-264C-BF24-BE91DC364318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1643063"/>
            <a:ext cx="4351338" cy="4286250"/>
            <a:chOff x="2752" y="1035"/>
            <a:chExt cx="2741" cy="2700"/>
          </a:xfrm>
        </p:grpSpPr>
        <p:sp>
          <p:nvSpPr>
            <p:cNvPr id="58418" name="Rectangle 43">
              <a:extLst>
                <a:ext uri="{FF2B5EF4-FFF2-40B4-BE49-F238E27FC236}">
                  <a16:creationId xmlns:a16="http://schemas.microsoft.com/office/drawing/2014/main" id="{53390AB5-AE21-524B-AB41-94ACC692F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3452"/>
              <a:ext cx="31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 eaLnBrk="1" hangingPunct="1"/>
              <a:r>
                <a:rPr lang="en-GB" altLang="en-US" sz="1600" b="1" baseline="0">
                  <a:solidFill>
                    <a:schemeClr val="tx2"/>
                  </a:solidFill>
                  <a:latin typeface="Trebuchet MS" panose="020B0703020202090204" pitchFamily="34" charset="0"/>
                </a:rPr>
                <a:t>WFSs</a:t>
              </a:r>
            </a:p>
          </p:txBody>
        </p:sp>
        <p:grpSp>
          <p:nvGrpSpPr>
            <p:cNvPr id="58419" name="Group 44">
              <a:extLst>
                <a:ext uri="{FF2B5EF4-FFF2-40B4-BE49-F238E27FC236}">
                  <a16:creationId xmlns:a16="http://schemas.microsoft.com/office/drawing/2014/main" id="{9240F8B8-DA06-0947-ABD6-4525896E7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7" y="1035"/>
              <a:ext cx="1392" cy="2700"/>
              <a:chOff x="3337" y="1035"/>
              <a:chExt cx="1392" cy="2700"/>
            </a:xfrm>
          </p:grpSpPr>
          <p:sp>
            <p:nvSpPr>
              <p:cNvPr id="58421" name="Line 45">
                <a:extLst>
                  <a:ext uri="{FF2B5EF4-FFF2-40B4-BE49-F238E27FC236}">
                    <a16:creationId xmlns:a16="http://schemas.microsoft.com/office/drawing/2014/main" id="{E6AEC709-4860-954C-AD54-3243CB7B4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3" y="1285"/>
                <a:ext cx="546" cy="1120"/>
              </a:xfrm>
              <a:prstGeom prst="line">
                <a:avLst/>
              </a:prstGeom>
              <a:noFill/>
              <a:ln w="4763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2" name="Line 46">
                <a:extLst>
                  <a:ext uri="{FF2B5EF4-FFF2-40B4-BE49-F238E27FC236}">
                    <a16:creationId xmlns:a16="http://schemas.microsoft.com/office/drawing/2014/main" id="{831DF7D0-CCB4-DD45-ADD5-1305E3DF8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2" y="1285"/>
                <a:ext cx="513" cy="1111"/>
              </a:xfrm>
              <a:prstGeom prst="line">
                <a:avLst/>
              </a:prstGeom>
              <a:noFill/>
              <a:ln w="4763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3" name="Line 47">
                <a:extLst>
                  <a:ext uri="{FF2B5EF4-FFF2-40B4-BE49-F238E27FC236}">
                    <a16:creationId xmlns:a16="http://schemas.microsoft.com/office/drawing/2014/main" id="{26665A72-1178-6E46-8735-6414EFFCC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0" y="2392"/>
                <a:ext cx="212" cy="1019"/>
              </a:xfrm>
              <a:prstGeom prst="line">
                <a:avLst/>
              </a:prstGeom>
              <a:noFill/>
              <a:ln w="4763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4" name="Line 48">
                <a:extLst>
                  <a:ext uri="{FF2B5EF4-FFF2-40B4-BE49-F238E27FC236}">
                    <a16:creationId xmlns:a16="http://schemas.microsoft.com/office/drawing/2014/main" id="{E7EB2305-D72B-1A41-ABFE-1D605C02E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5" y="2392"/>
                <a:ext cx="686" cy="1019"/>
              </a:xfrm>
              <a:prstGeom prst="line">
                <a:avLst/>
              </a:prstGeom>
              <a:noFill/>
              <a:ln w="4763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5" name="Freeform 49">
                <a:extLst>
                  <a:ext uri="{FF2B5EF4-FFF2-40B4-BE49-F238E27FC236}">
                    <a16:creationId xmlns:a16="http://schemas.microsoft.com/office/drawing/2014/main" id="{001D77CA-87B4-6B43-8587-C6068F0DA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3350"/>
                <a:ext cx="318" cy="385"/>
              </a:xfrm>
              <a:custGeom>
                <a:avLst/>
                <a:gdLst>
                  <a:gd name="T0" fmla="*/ 277 w 329"/>
                  <a:gd name="T1" fmla="*/ 21 h 476"/>
                  <a:gd name="T2" fmla="*/ 176 w 329"/>
                  <a:gd name="T3" fmla="*/ 165 h 476"/>
                  <a:gd name="T4" fmla="*/ 0 w 329"/>
                  <a:gd name="T5" fmla="*/ 144 h 476"/>
                  <a:gd name="T6" fmla="*/ 101 w 329"/>
                  <a:gd name="T7" fmla="*/ 0 h 476"/>
                  <a:gd name="T8" fmla="*/ 277 w 329"/>
                  <a:gd name="T9" fmla="*/ 21 h 4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9"/>
                  <a:gd name="T16" fmla="*/ 0 h 476"/>
                  <a:gd name="T17" fmla="*/ 329 w 329"/>
                  <a:gd name="T18" fmla="*/ 476 h 4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9" h="476">
                    <a:moveTo>
                      <a:pt x="329" y="59"/>
                    </a:moveTo>
                    <a:lnTo>
                      <a:pt x="208" y="476"/>
                    </a:lnTo>
                    <a:lnTo>
                      <a:pt x="0" y="416"/>
                    </a:lnTo>
                    <a:lnTo>
                      <a:pt x="120" y="0"/>
                    </a:lnTo>
                    <a:lnTo>
                      <a:pt x="329" y="59"/>
                    </a:lnTo>
                    <a:close/>
                  </a:path>
                </a:pathLst>
              </a:custGeom>
              <a:solidFill>
                <a:srgbClr val="00CC99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26" name="Freeform 50">
                <a:extLst>
                  <a:ext uri="{FF2B5EF4-FFF2-40B4-BE49-F238E27FC236}">
                    <a16:creationId xmlns:a16="http://schemas.microsoft.com/office/drawing/2014/main" id="{7975F2B0-C19B-314E-AFE7-D74C01853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1035"/>
                <a:ext cx="152" cy="130"/>
              </a:xfrm>
              <a:custGeom>
                <a:avLst/>
                <a:gdLst>
                  <a:gd name="T0" fmla="*/ 133 w 157"/>
                  <a:gd name="T1" fmla="*/ 31 h 157"/>
                  <a:gd name="T2" fmla="*/ 78 w 157"/>
                  <a:gd name="T3" fmla="*/ 26 h 157"/>
                  <a:gd name="T4" fmla="*/ 68 w 157"/>
                  <a:gd name="T5" fmla="*/ 0 h 157"/>
                  <a:gd name="T6" fmla="*/ 55 w 157"/>
                  <a:gd name="T7" fmla="*/ 26 h 157"/>
                  <a:gd name="T8" fmla="*/ 0 w 157"/>
                  <a:gd name="T9" fmla="*/ 31 h 157"/>
                  <a:gd name="T10" fmla="*/ 55 w 157"/>
                  <a:gd name="T11" fmla="*/ 36 h 157"/>
                  <a:gd name="T12" fmla="*/ 68 w 157"/>
                  <a:gd name="T13" fmla="*/ 61 h 157"/>
                  <a:gd name="T14" fmla="*/ 78 w 157"/>
                  <a:gd name="T15" fmla="*/ 36 h 157"/>
                  <a:gd name="T16" fmla="*/ 133 w 157"/>
                  <a:gd name="T17" fmla="*/ 31 h 1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7"/>
                  <a:gd name="T28" fmla="*/ 0 h 157"/>
                  <a:gd name="T29" fmla="*/ 157 w 157"/>
                  <a:gd name="T30" fmla="*/ 157 h 1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7" h="157">
                    <a:moveTo>
                      <a:pt x="157" y="78"/>
                    </a:moveTo>
                    <a:lnTo>
                      <a:pt x="93" y="65"/>
                    </a:lnTo>
                    <a:lnTo>
                      <a:pt x="78" y="0"/>
                    </a:lnTo>
                    <a:lnTo>
                      <a:pt x="65" y="65"/>
                    </a:lnTo>
                    <a:lnTo>
                      <a:pt x="0" y="78"/>
                    </a:lnTo>
                    <a:lnTo>
                      <a:pt x="65" y="93"/>
                    </a:lnTo>
                    <a:lnTo>
                      <a:pt x="78" y="157"/>
                    </a:lnTo>
                    <a:lnTo>
                      <a:pt x="93" y="93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rgbClr val="FF9933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20" name="Rectangle 51">
              <a:extLst>
                <a:ext uri="{FF2B5EF4-FFF2-40B4-BE49-F238E27FC236}">
                  <a16:creationId xmlns:a16="http://schemas.microsoft.com/office/drawing/2014/main" id="{A27E3E06-1946-474D-8A28-9AE4FF625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" y="1056"/>
              <a:ext cx="70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 eaLnBrk="1" hangingPunct="1"/>
              <a:r>
                <a:rPr lang="en-GB" altLang="en-US" sz="1600" b="1" baseline="0">
                  <a:solidFill>
                    <a:schemeClr val="tx2"/>
                  </a:solidFill>
                  <a:latin typeface="Trebuchet MS" panose="020B0703020202090204" pitchFamily="34" charset="0"/>
                </a:rPr>
                <a:t>Guide Stars</a:t>
              </a:r>
              <a:endParaRPr lang="en-GB" altLang="en-US" sz="1600" baseline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58377" name="Rectangle 52">
            <a:extLst>
              <a:ext uri="{FF2B5EF4-FFF2-40B4-BE49-F238E27FC236}">
                <a16:creationId xmlns:a16="http://schemas.microsoft.com/office/drawing/2014/main" id="{FC6B1406-9504-464C-9EFF-363B334F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3703638"/>
            <a:ext cx="11318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8" name="Rectangle 53">
            <a:extLst>
              <a:ext uri="{FF2B5EF4-FFF2-40B4-BE49-F238E27FC236}">
                <a16:creationId xmlns:a16="http://schemas.microsoft.com/office/drawing/2014/main" id="{61498EB4-3480-7A49-A58E-8F0DDCF30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08250"/>
            <a:ext cx="21383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5" name="Group 54">
            <a:extLst>
              <a:ext uri="{FF2B5EF4-FFF2-40B4-BE49-F238E27FC236}">
                <a16:creationId xmlns:a16="http://schemas.microsoft.com/office/drawing/2014/main" id="{DA89EFB2-A177-FC43-B519-073305085E05}"/>
              </a:ext>
            </a:extLst>
          </p:cNvPr>
          <p:cNvGrpSpPr>
            <a:grpSpLocks/>
          </p:cNvGrpSpPr>
          <p:nvPr/>
        </p:nvGrpSpPr>
        <p:grpSpPr bwMode="auto">
          <a:xfrm>
            <a:off x="6767513" y="4264025"/>
            <a:ext cx="1449387" cy="547688"/>
            <a:chOff x="3222" y="2219"/>
            <a:chExt cx="313" cy="141"/>
          </a:xfrm>
        </p:grpSpPr>
        <p:sp>
          <p:nvSpPr>
            <p:cNvPr id="58413" name="Line 55">
              <a:extLst>
                <a:ext uri="{FF2B5EF4-FFF2-40B4-BE49-F238E27FC236}">
                  <a16:creationId xmlns:a16="http://schemas.microsoft.com/office/drawing/2014/main" id="{736B3CD3-F36E-C147-A9B1-AA3C3B1C3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4" y="2232"/>
              <a:ext cx="1" cy="128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14" name="Group 56">
              <a:extLst>
                <a:ext uri="{FF2B5EF4-FFF2-40B4-BE49-F238E27FC236}">
                  <a16:creationId xmlns:a16="http://schemas.microsoft.com/office/drawing/2014/main" id="{1815E238-1E83-5642-90AD-32CD5D938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2219"/>
              <a:ext cx="178" cy="25"/>
              <a:chOff x="3356" y="2219"/>
              <a:chExt cx="178" cy="25"/>
            </a:xfrm>
          </p:grpSpPr>
          <p:sp>
            <p:nvSpPr>
              <p:cNvPr id="58416" name="Line 57">
                <a:extLst>
                  <a:ext uri="{FF2B5EF4-FFF2-40B4-BE49-F238E27FC236}">
                    <a16:creationId xmlns:a16="http://schemas.microsoft.com/office/drawing/2014/main" id="{91360E06-3809-7C4B-B0B0-35DFEF2C8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0" y="2232"/>
                <a:ext cx="154" cy="1"/>
              </a:xfrm>
              <a:prstGeom prst="line">
                <a:avLst/>
              </a:prstGeom>
              <a:noFill/>
              <a:ln w="4763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7" name="Freeform 58">
                <a:extLst>
                  <a:ext uri="{FF2B5EF4-FFF2-40B4-BE49-F238E27FC236}">
                    <a16:creationId xmlns:a16="http://schemas.microsoft.com/office/drawing/2014/main" id="{D82554BA-3A82-B747-939B-25A5B431C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2219"/>
                <a:ext cx="25" cy="25"/>
              </a:xfrm>
              <a:custGeom>
                <a:avLst/>
                <a:gdLst>
                  <a:gd name="T0" fmla="*/ 0 w 76"/>
                  <a:gd name="T1" fmla="*/ 0 h 76"/>
                  <a:gd name="T2" fmla="*/ 0 w 76"/>
                  <a:gd name="T3" fmla="*/ 0 h 76"/>
                  <a:gd name="T4" fmla="*/ 0 w 76"/>
                  <a:gd name="T5" fmla="*/ 0 h 76"/>
                  <a:gd name="T6" fmla="*/ 0 w 76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6"/>
                  <a:gd name="T14" fmla="*/ 76 w 76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6">
                    <a:moveTo>
                      <a:pt x="76" y="0"/>
                    </a:moveTo>
                    <a:lnTo>
                      <a:pt x="0" y="39"/>
                    </a:lnTo>
                    <a:lnTo>
                      <a:pt x="76" y="7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15" name="Line 59">
              <a:extLst>
                <a:ext uri="{FF2B5EF4-FFF2-40B4-BE49-F238E27FC236}">
                  <a16:creationId xmlns:a16="http://schemas.microsoft.com/office/drawing/2014/main" id="{A3347065-DB1C-2D47-B672-9955D70A7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2" y="2232"/>
              <a:ext cx="134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0" name="Rectangle 60">
            <a:extLst>
              <a:ext uri="{FF2B5EF4-FFF2-40B4-BE49-F238E27FC236}">
                <a16:creationId xmlns:a16="http://schemas.microsoft.com/office/drawing/2014/main" id="{7AD55B91-817C-0D4F-8E56-316DC082F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4135438"/>
            <a:ext cx="6873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27107422-A960-1746-8571-9E451DED67DA}"/>
              </a:ext>
            </a:extLst>
          </p:cNvPr>
          <p:cNvGrpSpPr>
            <a:grpSpLocks/>
          </p:cNvGrpSpPr>
          <p:nvPr/>
        </p:nvGrpSpPr>
        <p:grpSpPr bwMode="auto">
          <a:xfrm>
            <a:off x="4373563" y="4189413"/>
            <a:ext cx="2393950" cy="250825"/>
            <a:chOff x="2755" y="2639"/>
            <a:chExt cx="1508" cy="158"/>
          </a:xfrm>
        </p:grpSpPr>
        <p:sp>
          <p:nvSpPr>
            <p:cNvPr id="58411" name="Rectangle 62">
              <a:extLst>
                <a:ext uri="{FF2B5EF4-FFF2-40B4-BE49-F238E27FC236}">
                  <a16:creationId xmlns:a16="http://schemas.microsoft.com/office/drawing/2014/main" id="{6A19C6B7-24C0-724A-AFFD-B5ADAE66C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2639"/>
              <a:ext cx="26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 eaLnBrk="1" hangingPunct="1"/>
              <a:r>
                <a:rPr lang="en-GB" altLang="en-US" sz="1600" b="1" baseline="0">
                  <a:solidFill>
                    <a:schemeClr val="tx2"/>
                  </a:solidFill>
                  <a:latin typeface="Trebuchet MS" panose="020B0703020202090204" pitchFamily="34" charset="0"/>
                </a:rPr>
                <a:t>DM2</a:t>
              </a:r>
            </a:p>
          </p:txBody>
        </p:sp>
        <p:sp>
          <p:nvSpPr>
            <p:cNvPr id="58412" name="Rectangle 63">
              <a:extLst>
                <a:ext uri="{FF2B5EF4-FFF2-40B4-BE49-F238E27FC236}">
                  <a16:creationId xmlns:a16="http://schemas.microsoft.com/office/drawing/2014/main" id="{100C2804-13E0-3745-93FE-C67BAFBF6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2698"/>
              <a:ext cx="1035" cy="43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8382" name="Rectangle 64">
            <a:extLst>
              <a:ext uri="{FF2B5EF4-FFF2-40B4-BE49-F238E27FC236}">
                <a16:creationId xmlns:a16="http://schemas.microsoft.com/office/drawing/2014/main" id="{B017E25F-3DE2-3A4E-AD13-CD4B0402F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3360738"/>
            <a:ext cx="15875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8" name="Group 65">
            <a:extLst>
              <a:ext uri="{FF2B5EF4-FFF2-40B4-BE49-F238E27FC236}">
                <a16:creationId xmlns:a16="http://schemas.microsoft.com/office/drawing/2014/main" id="{7623AF5B-7758-4E46-A74B-780F2D32B818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2503488"/>
            <a:ext cx="4481512" cy="1501775"/>
            <a:chOff x="2935" y="1577"/>
            <a:chExt cx="2823" cy="946"/>
          </a:xfrm>
        </p:grpSpPr>
        <p:sp>
          <p:nvSpPr>
            <p:cNvPr id="58401" name="Rectangle 66">
              <a:extLst>
                <a:ext uri="{FF2B5EF4-FFF2-40B4-BE49-F238E27FC236}">
                  <a16:creationId xmlns:a16="http://schemas.microsoft.com/office/drawing/2014/main" id="{964CF125-B1AA-444C-B9BD-57843352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2365"/>
              <a:ext cx="60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 eaLnBrk="1" hangingPunct="1"/>
              <a:r>
                <a:rPr lang="en-GB" altLang="en-US" sz="1600" b="1" baseline="0">
                  <a:solidFill>
                    <a:schemeClr val="tx2"/>
                  </a:solidFill>
                  <a:latin typeface="Trebuchet MS" panose="020B0703020202090204" pitchFamily="34" charset="0"/>
                </a:rPr>
                <a:t>Telescope</a:t>
              </a:r>
            </a:p>
          </p:txBody>
        </p:sp>
        <p:sp>
          <p:nvSpPr>
            <p:cNvPr id="58402" name="Rectangle 67">
              <a:extLst>
                <a:ext uri="{FF2B5EF4-FFF2-40B4-BE49-F238E27FC236}">
                  <a16:creationId xmlns:a16="http://schemas.microsoft.com/office/drawing/2014/main" id="{7C27F20B-D73E-F245-9892-46F2813A6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1584"/>
              <a:ext cx="119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 eaLnBrk="1" hangingPunct="1"/>
              <a:r>
                <a:rPr lang="en-GB" altLang="en-US" sz="1600" b="1" baseline="0">
                  <a:solidFill>
                    <a:schemeClr val="tx2"/>
                  </a:solidFill>
                  <a:latin typeface="Trebuchet MS" panose="020B0703020202090204" pitchFamily="34" charset="0"/>
                </a:rPr>
                <a:t>High Altitude Layer</a:t>
              </a:r>
              <a:endParaRPr lang="en-GB" altLang="en-US" sz="1200" baseline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8403" name="Group 68">
              <a:extLst>
                <a:ext uri="{FF2B5EF4-FFF2-40B4-BE49-F238E27FC236}">
                  <a16:creationId xmlns:a16="http://schemas.microsoft.com/office/drawing/2014/main" id="{586EF2C3-1047-2F44-87B2-52F45DC03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5" y="1577"/>
              <a:ext cx="1689" cy="864"/>
              <a:chOff x="2935" y="1577"/>
              <a:chExt cx="1689" cy="864"/>
            </a:xfrm>
          </p:grpSpPr>
          <p:grpSp>
            <p:nvGrpSpPr>
              <p:cNvPr id="58405" name="Group 69">
                <a:extLst>
                  <a:ext uri="{FF2B5EF4-FFF2-40B4-BE49-F238E27FC236}">
                    <a16:creationId xmlns:a16="http://schemas.microsoft.com/office/drawing/2014/main" id="{E0E6134A-9DB4-EA47-A1C8-5A3778218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9" y="2380"/>
                <a:ext cx="1055" cy="61"/>
                <a:chOff x="2885" y="2094"/>
                <a:chExt cx="361" cy="25"/>
              </a:xfrm>
            </p:grpSpPr>
            <p:sp>
              <p:nvSpPr>
                <p:cNvPr id="58408" name="Line 70">
                  <a:extLst>
                    <a:ext uri="{FF2B5EF4-FFF2-40B4-BE49-F238E27FC236}">
                      <a16:creationId xmlns:a16="http://schemas.microsoft.com/office/drawing/2014/main" id="{14CB62B1-EB2E-5243-BA2E-51B7979CB1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9" y="2107"/>
                  <a:ext cx="313" cy="1"/>
                </a:xfrm>
                <a:prstGeom prst="line">
                  <a:avLst/>
                </a:prstGeom>
                <a:noFill/>
                <a:ln w="4763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9" name="Freeform 71">
                  <a:extLst>
                    <a:ext uri="{FF2B5EF4-FFF2-40B4-BE49-F238E27FC236}">
                      <a16:creationId xmlns:a16="http://schemas.microsoft.com/office/drawing/2014/main" id="{53B8B50A-59A5-904C-B103-6CDA2E37D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" y="2094"/>
                  <a:ext cx="25" cy="25"/>
                </a:xfrm>
                <a:custGeom>
                  <a:avLst/>
                  <a:gdLst>
                    <a:gd name="T0" fmla="*/ 0 w 77"/>
                    <a:gd name="T1" fmla="*/ 0 h 75"/>
                    <a:gd name="T2" fmla="*/ 0 w 77"/>
                    <a:gd name="T3" fmla="*/ 0 h 75"/>
                    <a:gd name="T4" fmla="*/ 0 w 77"/>
                    <a:gd name="T5" fmla="*/ 0 h 75"/>
                    <a:gd name="T6" fmla="*/ 0 w 77"/>
                    <a:gd name="T7" fmla="*/ 0 h 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5"/>
                    <a:gd name="T14" fmla="*/ 77 w 77"/>
                    <a:gd name="T15" fmla="*/ 75 h 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5">
                      <a:moveTo>
                        <a:pt x="77" y="0"/>
                      </a:moveTo>
                      <a:lnTo>
                        <a:pt x="0" y="38"/>
                      </a:lnTo>
                      <a:lnTo>
                        <a:pt x="77" y="75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0" name="Freeform 72">
                  <a:extLst>
                    <a:ext uri="{FF2B5EF4-FFF2-40B4-BE49-F238E27FC236}">
                      <a16:creationId xmlns:a16="http://schemas.microsoft.com/office/drawing/2014/main" id="{013BC8CE-A2CD-754C-8EDD-B6362D810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094"/>
                  <a:ext cx="25" cy="25"/>
                </a:xfrm>
                <a:custGeom>
                  <a:avLst/>
                  <a:gdLst>
                    <a:gd name="T0" fmla="*/ 0 w 77"/>
                    <a:gd name="T1" fmla="*/ 0 h 75"/>
                    <a:gd name="T2" fmla="*/ 0 w 77"/>
                    <a:gd name="T3" fmla="*/ 0 h 75"/>
                    <a:gd name="T4" fmla="*/ 0 w 77"/>
                    <a:gd name="T5" fmla="*/ 0 h 75"/>
                    <a:gd name="T6" fmla="*/ 0 w 77"/>
                    <a:gd name="T7" fmla="*/ 0 h 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"/>
                    <a:gd name="T13" fmla="*/ 0 h 75"/>
                    <a:gd name="T14" fmla="*/ 77 w 77"/>
                    <a:gd name="T15" fmla="*/ 75 h 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" h="75">
                      <a:moveTo>
                        <a:pt x="0" y="75"/>
                      </a:moveTo>
                      <a:lnTo>
                        <a:pt x="77" y="38"/>
                      </a:lnTo>
                      <a:lnTo>
                        <a:pt x="0" y="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06" name="Freeform 73">
                <a:extLst>
                  <a:ext uri="{FF2B5EF4-FFF2-40B4-BE49-F238E27FC236}">
                    <a16:creationId xmlns:a16="http://schemas.microsoft.com/office/drawing/2014/main" id="{1F47D86A-ABD6-CE4D-B7FC-E629A723E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1577"/>
                <a:ext cx="1689" cy="122"/>
              </a:xfrm>
              <a:custGeom>
                <a:avLst/>
                <a:gdLst>
                  <a:gd name="T0" fmla="*/ 1438 w 1738"/>
                  <a:gd name="T1" fmla="*/ 25 h 149"/>
                  <a:gd name="T2" fmla="*/ 1339 w 1738"/>
                  <a:gd name="T3" fmla="*/ 31 h 149"/>
                  <a:gd name="T4" fmla="*/ 1279 w 1738"/>
                  <a:gd name="T5" fmla="*/ 34 h 149"/>
                  <a:gd name="T6" fmla="*/ 1223 w 1738"/>
                  <a:gd name="T7" fmla="*/ 33 h 149"/>
                  <a:gd name="T8" fmla="*/ 1174 w 1738"/>
                  <a:gd name="T9" fmla="*/ 29 h 149"/>
                  <a:gd name="T10" fmla="*/ 1128 w 1738"/>
                  <a:gd name="T11" fmla="*/ 24 h 149"/>
                  <a:gd name="T12" fmla="*/ 1089 w 1738"/>
                  <a:gd name="T13" fmla="*/ 18 h 149"/>
                  <a:gd name="T14" fmla="*/ 1052 w 1738"/>
                  <a:gd name="T15" fmla="*/ 15 h 149"/>
                  <a:gd name="T16" fmla="*/ 1019 w 1738"/>
                  <a:gd name="T17" fmla="*/ 13 h 149"/>
                  <a:gd name="T18" fmla="*/ 977 w 1738"/>
                  <a:gd name="T19" fmla="*/ 11 h 149"/>
                  <a:gd name="T20" fmla="*/ 935 w 1738"/>
                  <a:gd name="T21" fmla="*/ 11 h 149"/>
                  <a:gd name="T22" fmla="*/ 897 w 1738"/>
                  <a:gd name="T23" fmla="*/ 14 h 149"/>
                  <a:gd name="T24" fmla="*/ 851 w 1738"/>
                  <a:gd name="T25" fmla="*/ 20 h 149"/>
                  <a:gd name="T26" fmla="*/ 834 w 1738"/>
                  <a:gd name="T27" fmla="*/ 21 h 149"/>
                  <a:gd name="T28" fmla="*/ 810 w 1738"/>
                  <a:gd name="T29" fmla="*/ 25 h 149"/>
                  <a:gd name="T30" fmla="*/ 794 w 1738"/>
                  <a:gd name="T31" fmla="*/ 28 h 149"/>
                  <a:gd name="T32" fmla="*/ 772 w 1738"/>
                  <a:gd name="T33" fmla="*/ 29 h 149"/>
                  <a:gd name="T34" fmla="*/ 731 w 1738"/>
                  <a:gd name="T35" fmla="*/ 33 h 149"/>
                  <a:gd name="T36" fmla="*/ 670 w 1738"/>
                  <a:gd name="T37" fmla="*/ 35 h 149"/>
                  <a:gd name="T38" fmla="*/ 636 w 1738"/>
                  <a:gd name="T39" fmla="*/ 35 h 149"/>
                  <a:gd name="T40" fmla="*/ 582 w 1738"/>
                  <a:gd name="T41" fmla="*/ 34 h 149"/>
                  <a:gd name="T42" fmla="*/ 548 w 1738"/>
                  <a:gd name="T43" fmla="*/ 31 h 149"/>
                  <a:gd name="T44" fmla="*/ 524 w 1738"/>
                  <a:gd name="T45" fmla="*/ 29 h 149"/>
                  <a:gd name="T46" fmla="*/ 511 w 1738"/>
                  <a:gd name="T47" fmla="*/ 25 h 149"/>
                  <a:gd name="T48" fmla="*/ 496 w 1738"/>
                  <a:gd name="T49" fmla="*/ 20 h 149"/>
                  <a:gd name="T50" fmla="*/ 483 w 1738"/>
                  <a:gd name="T51" fmla="*/ 17 h 149"/>
                  <a:gd name="T52" fmla="*/ 446 w 1738"/>
                  <a:gd name="T53" fmla="*/ 11 h 149"/>
                  <a:gd name="T54" fmla="*/ 407 w 1738"/>
                  <a:gd name="T55" fmla="*/ 4 h 149"/>
                  <a:gd name="T56" fmla="*/ 367 w 1738"/>
                  <a:gd name="T57" fmla="*/ 1 h 149"/>
                  <a:gd name="T58" fmla="*/ 323 w 1738"/>
                  <a:gd name="T59" fmla="*/ 1 h 149"/>
                  <a:gd name="T60" fmla="*/ 299 w 1738"/>
                  <a:gd name="T61" fmla="*/ 2 h 149"/>
                  <a:gd name="T62" fmla="*/ 248 w 1738"/>
                  <a:gd name="T63" fmla="*/ 9 h 149"/>
                  <a:gd name="T64" fmla="*/ 225 w 1738"/>
                  <a:gd name="T65" fmla="*/ 12 h 149"/>
                  <a:gd name="T66" fmla="*/ 208 w 1738"/>
                  <a:gd name="T67" fmla="*/ 16 h 149"/>
                  <a:gd name="T68" fmla="*/ 180 w 1738"/>
                  <a:gd name="T69" fmla="*/ 24 h 149"/>
                  <a:gd name="T70" fmla="*/ 150 w 1738"/>
                  <a:gd name="T71" fmla="*/ 32 h 149"/>
                  <a:gd name="T72" fmla="*/ 117 w 1738"/>
                  <a:gd name="T73" fmla="*/ 38 h 149"/>
                  <a:gd name="T74" fmla="*/ 78 w 1738"/>
                  <a:gd name="T75" fmla="*/ 46 h 149"/>
                  <a:gd name="T76" fmla="*/ 25 w 1738"/>
                  <a:gd name="T77" fmla="*/ 52 h 1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38"/>
                  <a:gd name="T118" fmla="*/ 0 h 149"/>
                  <a:gd name="T119" fmla="*/ 1738 w 1738"/>
                  <a:gd name="T120" fmla="*/ 149 h 1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38" h="149">
                    <a:moveTo>
                      <a:pt x="1738" y="53"/>
                    </a:moveTo>
                    <a:lnTo>
                      <a:pt x="1659" y="67"/>
                    </a:lnTo>
                    <a:lnTo>
                      <a:pt x="1582" y="81"/>
                    </a:lnTo>
                    <a:lnTo>
                      <a:pt x="1545" y="85"/>
                    </a:lnTo>
                    <a:lnTo>
                      <a:pt x="1509" y="89"/>
                    </a:lnTo>
                    <a:lnTo>
                      <a:pt x="1475" y="91"/>
                    </a:lnTo>
                    <a:lnTo>
                      <a:pt x="1442" y="91"/>
                    </a:lnTo>
                    <a:lnTo>
                      <a:pt x="1412" y="89"/>
                    </a:lnTo>
                    <a:lnTo>
                      <a:pt x="1383" y="84"/>
                    </a:lnTo>
                    <a:lnTo>
                      <a:pt x="1354" y="79"/>
                    </a:lnTo>
                    <a:lnTo>
                      <a:pt x="1329" y="71"/>
                    </a:lnTo>
                    <a:lnTo>
                      <a:pt x="1303" y="63"/>
                    </a:lnTo>
                    <a:lnTo>
                      <a:pt x="1279" y="56"/>
                    </a:lnTo>
                    <a:lnTo>
                      <a:pt x="1256" y="49"/>
                    </a:lnTo>
                    <a:lnTo>
                      <a:pt x="1234" y="44"/>
                    </a:lnTo>
                    <a:lnTo>
                      <a:pt x="1213" y="40"/>
                    </a:lnTo>
                    <a:lnTo>
                      <a:pt x="1194" y="37"/>
                    </a:lnTo>
                    <a:lnTo>
                      <a:pt x="1175" y="35"/>
                    </a:lnTo>
                    <a:lnTo>
                      <a:pt x="1158" y="32"/>
                    </a:lnTo>
                    <a:lnTo>
                      <a:pt x="1127" y="30"/>
                    </a:lnTo>
                    <a:lnTo>
                      <a:pt x="1095" y="30"/>
                    </a:lnTo>
                    <a:lnTo>
                      <a:pt x="1079" y="31"/>
                    </a:lnTo>
                    <a:lnTo>
                      <a:pt x="1065" y="33"/>
                    </a:lnTo>
                    <a:lnTo>
                      <a:pt x="1035" y="39"/>
                    </a:lnTo>
                    <a:lnTo>
                      <a:pt x="1007" y="46"/>
                    </a:lnTo>
                    <a:lnTo>
                      <a:pt x="982" y="53"/>
                    </a:lnTo>
                    <a:lnTo>
                      <a:pt x="971" y="56"/>
                    </a:lnTo>
                    <a:lnTo>
                      <a:pt x="962" y="59"/>
                    </a:lnTo>
                    <a:lnTo>
                      <a:pt x="944" y="65"/>
                    </a:lnTo>
                    <a:lnTo>
                      <a:pt x="935" y="68"/>
                    </a:lnTo>
                    <a:lnTo>
                      <a:pt x="926" y="72"/>
                    </a:lnTo>
                    <a:lnTo>
                      <a:pt x="916" y="74"/>
                    </a:lnTo>
                    <a:lnTo>
                      <a:pt x="903" y="77"/>
                    </a:lnTo>
                    <a:lnTo>
                      <a:pt x="890" y="80"/>
                    </a:lnTo>
                    <a:lnTo>
                      <a:pt x="875" y="83"/>
                    </a:lnTo>
                    <a:lnTo>
                      <a:pt x="843" y="89"/>
                    </a:lnTo>
                    <a:lnTo>
                      <a:pt x="808" y="93"/>
                    </a:lnTo>
                    <a:lnTo>
                      <a:pt x="773" y="96"/>
                    </a:lnTo>
                    <a:lnTo>
                      <a:pt x="754" y="96"/>
                    </a:lnTo>
                    <a:lnTo>
                      <a:pt x="734" y="96"/>
                    </a:lnTo>
                    <a:lnTo>
                      <a:pt x="691" y="92"/>
                    </a:lnTo>
                    <a:lnTo>
                      <a:pt x="671" y="90"/>
                    </a:lnTo>
                    <a:lnTo>
                      <a:pt x="651" y="88"/>
                    </a:lnTo>
                    <a:lnTo>
                      <a:pt x="632" y="85"/>
                    </a:lnTo>
                    <a:lnTo>
                      <a:pt x="618" y="82"/>
                    </a:lnTo>
                    <a:lnTo>
                      <a:pt x="605" y="79"/>
                    </a:lnTo>
                    <a:lnTo>
                      <a:pt x="596" y="75"/>
                    </a:lnTo>
                    <a:lnTo>
                      <a:pt x="590" y="71"/>
                    </a:lnTo>
                    <a:lnTo>
                      <a:pt x="583" y="66"/>
                    </a:lnTo>
                    <a:lnTo>
                      <a:pt x="572" y="57"/>
                    </a:lnTo>
                    <a:lnTo>
                      <a:pt x="565" y="53"/>
                    </a:lnTo>
                    <a:lnTo>
                      <a:pt x="557" y="48"/>
                    </a:lnTo>
                    <a:lnTo>
                      <a:pt x="538" y="39"/>
                    </a:lnTo>
                    <a:lnTo>
                      <a:pt x="515" y="28"/>
                    </a:lnTo>
                    <a:lnTo>
                      <a:pt x="493" y="19"/>
                    </a:lnTo>
                    <a:lnTo>
                      <a:pt x="470" y="11"/>
                    </a:lnTo>
                    <a:lnTo>
                      <a:pt x="447" y="5"/>
                    </a:lnTo>
                    <a:lnTo>
                      <a:pt x="424" y="1"/>
                    </a:lnTo>
                    <a:lnTo>
                      <a:pt x="399" y="0"/>
                    </a:lnTo>
                    <a:lnTo>
                      <a:pt x="373" y="1"/>
                    </a:lnTo>
                    <a:lnTo>
                      <a:pt x="359" y="3"/>
                    </a:lnTo>
                    <a:lnTo>
                      <a:pt x="345" y="6"/>
                    </a:lnTo>
                    <a:lnTo>
                      <a:pt x="315" y="14"/>
                    </a:lnTo>
                    <a:lnTo>
                      <a:pt x="286" y="23"/>
                    </a:lnTo>
                    <a:lnTo>
                      <a:pt x="273" y="29"/>
                    </a:lnTo>
                    <a:lnTo>
                      <a:pt x="260" y="33"/>
                    </a:lnTo>
                    <a:lnTo>
                      <a:pt x="250" y="38"/>
                    </a:lnTo>
                    <a:lnTo>
                      <a:pt x="240" y="44"/>
                    </a:lnTo>
                    <a:lnTo>
                      <a:pt x="224" y="55"/>
                    </a:lnTo>
                    <a:lnTo>
                      <a:pt x="208" y="66"/>
                    </a:lnTo>
                    <a:lnTo>
                      <a:pt x="191" y="77"/>
                    </a:lnTo>
                    <a:lnTo>
                      <a:pt x="173" y="88"/>
                    </a:lnTo>
                    <a:lnTo>
                      <a:pt x="154" y="97"/>
                    </a:lnTo>
                    <a:lnTo>
                      <a:pt x="135" y="106"/>
                    </a:lnTo>
                    <a:lnTo>
                      <a:pt x="112" y="115"/>
                    </a:lnTo>
                    <a:lnTo>
                      <a:pt x="88" y="124"/>
                    </a:lnTo>
                    <a:lnTo>
                      <a:pt x="59" y="132"/>
                    </a:lnTo>
                    <a:lnTo>
                      <a:pt x="30" y="141"/>
                    </a:lnTo>
                    <a:lnTo>
                      <a:pt x="0" y="149"/>
                    </a:lnTo>
                  </a:path>
                </a:pathLst>
              </a:custGeom>
              <a:noFill/>
              <a:ln w="476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7" name="Freeform 74">
                <a:extLst>
                  <a:ext uri="{FF2B5EF4-FFF2-40B4-BE49-F238E27FC236}">
                    <a16:creationId xmlns:a16="http://schemas.microsoft.com/office/drawing/2014/main" id="{886B42E9-2972-5245-88E4-237E71E9D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189"/>
                <a:ext cx="1156" cy="83"/>
              </a:xfrm>
              <a:custGeom>
                <a:avLst/>
                <a:gdLst>
                  <a:gd name="T0" fmla="*/ 1006 w 1190"/>
                  <a:gd name="T1" fmla="*/ 23 h 102"/>
                  <a:gd name="T2" fmla="*/ 978 w 1190"/>
                  <a:gd name="T3" fmla="*/ 26 h 102"/>
                  <a:gd name="T4" fmla="*/ 962 w 1190"/>
                  <a:gd name="T5" fmla="*/ 24 h 102"/>
                  <a:gd name="T6" fmla="*/ 947 w 1190"/>
                  <a:gd name="T7" fmla="*/ 22 h 102"/>
                  <a:gd name="T8" fmla="*/ 914 w 1190"/>
                  <a:gd name="T9" fmla="*/ 17 h 102"/>
                  <a:gd name="T10" fmla="*/ 901 w 1190"/>
                  <a:gd name="T11" fmla="*/ 18 h 102"/>
                  <a:gd name="T12" fmla="*/ 882 w 1190"/>
                  <a:gd name="T13" fmla="*/ 24 h 102"/>
                  <a:gd name="T14" fmla="*/ 862 w 1190"/>
                  <a:gd name="T15" fmla="*/ 28 h 102"/>
                  <a:gd name="T16" fmla="*/ 840 w 1190"/>
                  <a:gd name="T17" fmla="*/ 28 h 102"/>
                  <a:gd name="T18" fmla="*/ 826 w 1190"/>
                  <a:gd name="T19" fmla="*/ 24 h 102"/>
                  <a:gd name="T20" fmla="*/ 821 w 1190"/>
                  <a:gd name="T21" fmla="*/ 20 h 102"/>
                  <a:gd name="T22" fmla="*/ 809 w 1190"/>
                  <a:gd name="T23" fmla="*/ 16 h 102"/>
                  <a:gd name="T24" fmla="*/ 777 w 1190"/>
                  <a:gd name="T25" fmla="*/ 11 h 102"/>
                  <a:gd name="T26" fmla="*/ 755 w 1190"/>
                  <a:gd name="T27" fmla="*/ 9 h 102"/>
                  <a:gd name="T28" fmla="*/ 731 w 1190"/>
                  <a:gd name="T29" fmla="*/ 13 h 102"/>
                  <a:gd name="T30" fmla="*/ 712 w 1190"/>
                  <a:gd name="T31" fmla="*/ 19 h 102"/>
                  <a:gd name="T32" fmla="*/ 691 w 1190"/>
                  <a:gd name="T33" fmla="*/ 27 h 102"/>
                  <a:gd name="T34" fmla="*/ 659 w 1190"/>
                  <a:gd name="T35" fmla="*/ 33 h 102"/>
                  <a:gd name="T36" fmla="*/ 618 w 1190"/>
                  <a:gd name="T37" fmla="*/ 35 h 102"/>
                  <a:gd name="T38" fmla="*/ 585 w 1190"/>
                  <a:gd name="T39" fmla="*/ 28 h 102"/>
                  <a:gd name="T40" fmla="*/ 549 w 1190"/>
                  <a:gd name="T41" fmla="*/ 16 h 102"/>
                  <a:gd name="T42" fmla="*/ 529 w 1190"/>
                  <a:gd name="T43" fmla="*/ 9 h 102"/>
                  <a:gd name="T44" fmla="*/ 517 w 1190"/>
                  <a:gd name="T45" fmla="*/ 5 h 102"/>
                  <a:gd name="T46" fmla="*/ 501 w 1190"/>
                  <a:gd name="T47" fmla="*/ 5 h 102"/>
                  <a:gd name="T48" fmla="*/ 475 w 1190"/>
                  <a:gd name="T49" fmla="*/ 13 h 102"/>
                  <a:gd name="T50" fmla="*/ 461 w 1190"/>
                  <a:gd name="T51" fmla="*/ 16 h 102"/>
                  <a:gd name="T52" fmla="*/ 448 w 1190"/>
                  <a:gd name="T53" fmla="*/ 13 h 102"/>
                  <a:gd name="T54" fmla="*/ 434 w 1190"/>
                  <a:gd name="T55" fmla="*/ 9 h 102"/>
                  <a:gd name="T56" fmla="*/ 415 w 1190"/>
                  <a:gd name="T57" fmla="*/ 6 h 102"/>
                  <a:gd name="T58" fmla="*/ 383 w 1190"/>
                  <a:gd name="T59" fmla="*/ 2 h 102"/>
                  <a:gd name="T60" fmla="*/ 352 w 1190"/>
                  <a:gd name="T61" fmla="*/ 2 h 102"/>
                  <a:gd name="T62" fmla="*/ 333 w 1190"/>
                  <a:gd name="T63" fmla="*/ 5 h 102"/>
                  <a:gd name="T64" fmla="*/ 321 w 1190"/>
                  <a:gd name="T65" fmla="*/ 9 h 102"/>
                  <a:gd name="T66" fmla="*/ 308 w 1190"/>
                  <a:gd name="T67" fmla="*/ 11 h 102"/>
                  <a:gd name="T68" fmla="*/ 273 w 1190"/>
                  <a:gd name="T69" fmla="*/ 19 h 102"/>
                  <a:gd name="T70" fmla="*/ 255 w 1190"/>
                  <a:gd name="T71" fmla="*/ 20 h 102"/>
                  <a:gd name="T72" fmla="*/ 237 w 1190"/>
                  <a:gd name="T73" fmla="*/ 20 h 102"/>
                  <a:gd name="T74" fmla="*/ 208 w 1190"/>
                  <a:gd name="T75" fmla="*/ 20 h 102"/>
                  <a:gd name="T76" fmla="*/ 177 w 1190"/>
                  <a:gd name="T77" fmla="*/ 24 h 102"/>
                  <a:gd name="T78" fmla="*/ 143 w 1190"/>
                  <a:gd name="T79" fmla="*/ 33 h 102"/>
                  <a:gd name="T80" fmla="*/ 118 w 1190"/>
                  <a:gd name="T81" fmla="*/ 37 h 102"/>
                  <a:gd name="T82" fmla="*/ 89 w 1190"/>
                  <a:gd name="T83" fmla="*/ 36 h 102"/>
                  <a:gd name="T84" fmla="*/ 52 w 1190"/>
                  <a:gd name="T85" fmla="*/ 32 h 102"/>
                  <a:gd name="T86" fmla="*/ 24 w 1190"/>
                  <a:gd name="T87" fmla="*/ 28 h 102"/>
                  <a:gd name="T88" fmla="*/ 9 w 1190"/>
                  <a:gd name="T89" fmla="*/ 23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90"/>
                  <a:gd name="T136" fmla="*/ 0 h 102"/>
                  <a:gd name="T137" fmla="*/ 1190 w 1190"/>
                  <a:gd name="T138" fmla="*/ 102 h 10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90" h="102">
                    <a:moveTo>
                      <a:pt x="1190" y="54"/>
                    </a:moveTo>
                    <a:lnTo>
                      <a:pt x="1175" y="60"/>
                    </a:lnTo>
                    <a:lnTo>
                      <a:pt x="1162" y="65"/>
                    </a:lnTo>
                    <a:lnTo>
                      <a:pt x="1149" y="70"/>
                    </a:lnTo>
                    <a:lnTo>
                      <a:pt x="1138" y="72"/>
                    </a:lnTo>
                    <a:lnTo>
                      <a:pt x="1130" y="73"/>
                    </a:lnTo>
                    <a:lnTo>
                      <a:pt x="1123" y="72"/>
                    </a:lnTo>
                    <a:lnTo>
                      <a:pt x="1117" y="70"/>
                    </a:lnTo>
                    <a:lnTo>
                      <a:pt x="1112" y="68"/>
                    </a:lnTo>
                    <a:lnTo>
                      <a:pt x="1108" y="66"/>
                    </a:lnTo>
                    <a:lnTo>
                      <a:pt x="1102" y="64"/>
                    </a:lnTo>
                    <a:lnTo>
                      <a:pt x="1095" y="62"/>
                    </a:lnTo>
                    <a:lnTo>
                      <a:pt x="1079" y="55"/>
                    </a:lnTo>
                    <a:lnTo>
                      <a:pt x="1065" y="49"/>
                    </a:lnTo>
                    <a:lnTo>
                      <a:pt x="1057" y="48"/>
                    </a:lnTo>
                    <a:lnTo>
                      <a:pt x="1051" y="47"/>
                    </a:lnTo>
                    <a:lnTo>
                      <a:pt x="1046" y="48"/>
                    </a:lnTo>
                    <a:lnTo>
                      <a:pt x="1041" y="49"/>
                    </a:lnTo>
                    <a:lnTo>
                      <a:pt x="1033" y="55"/>
                    </a:lnTo>
                    <a:lnTo>
                      <a:pt x="1026" y="61"/>
                    </a:lnTo>
                    <a:lnTo>
                      <a:pt x="1020" y="66"/>
                    </a:lnTo>
                    <a:lnTo>
                      <a:pt x="1012" y="71"/>
                    </a:lnTo>
                    <a:lnTo>
                      <a:pt x="1004" y="77"/>
                    </a:lnTo>
                    <a:lnTo>
                      <a:pt x="996" y="80"/>
                    </a:lnTo>
                    <a:lnTo>
                      <a:pt x="988" y="82"/>
                    </a:lnTo>
                    <a:lnTo>
                      <a:pt x="980" y="81"/>
                    </a:lnTo>
                    <a:lnTo>
                      <a:pt x="971" y="79"/>
                    </a:lnTo>
                    <a:lnTo>
                      <a:pt x="964" y="77"/>
                    </a:lnTo>
                    <a:lnTo>
                      <a:pt x="958" y="72"/>
                    </a:lnTo>
                    <a:lnTo>
                      <a:pt x="955" y="70"/>
                    </a:lnTo>
                    <a:lnTo>
                      <a:pt x="953" y="68"/>
                    </a:lnTo>
                    <a:lnTo>
                      <a:pt x="952" y="63"/>
                    </a:lnTo>
                    <a:lnTo>
                      <a:pt x="949" y="56"/>
                    </a:lnTo>
                    <a:lnTo>
                      <a:pt x="946" y="54"/>
                    </a:lnTo>
                    <a:lnTo>
                      <a:pt x="942" y="51"/>
                    </a:lnTo>
                    <a:lnTo>
                      <a:pt x="936" y="47"/>
                    </a:lnTo>
                    <a:lnTo>
                      <a:pt x="931" y="44"/>
                    </a:lnTo>
                    <a:lnTo>
                      <a:pt x="915" y="36"/>
                    </a:lnTo>
                    <a:lnTo>
                      <a:pt x="899" y="29"/>
                    </a:lnTo>
                    <a:lnTo>
                      <a:pt x="891" y="27"/>
                    </a:lnTo>
                    <a:lnTo>
                      <a:pt x="884" y="26"/>
                    </a:lnTo>
                    <a:lnTo>
                      <a:pt x="873" y="26"/>
                    </a:lnTo>
                    <a:lnTo>
                      <a:pt x="863" y="29"/>
                    </a:lnTo>
                    <a:lnTo>
                      <a:pt x="853" y="34"/>
                    </a:lnTo>
                    <a:lnTo>
                      <a:pt x="844" y="38"/>
                    </a:lnTo>
                    <a:lnTo>
                      <a:pt x="837" y="43"/>
                    </a:lnTo>
                    <a:lnTo>
                      <a:pt x="831" y="47"/>
                    </a:lnTo>
                    <a:lnTo>
                      <a:pt x="824" y="53"/>
                    </a:lnTo>
                    <a:lnTo>
                      <a:pt x="818" y="60"/>
                    </a:lnTo>
                    <a:lnTo>
                      <a:pt x="809" y="68"/>
                    </a:lnTo>
                    <a:lnTo>
                      <a:pt x="799" y="75"/>
                    </a:lnTo>
                    <a:lnTo>
                      <a:pt x="788" y="83"/>
                    </a:lnTo>
                    <a:lnTo>
                      <a:pt x="776" y="89"/>
                    </a:lnTo>
                    <a:lnTo>
                      <a:pt x="762" y="93"/>
                    </a:lnTo>
                    <a:lnTo>
                      <a:pt x="746" y="97"/>
                    </a:lnTo>
                    <a:lnTo>
                      <a:pt x="730" y="99"/>
                    </a:lnTo>
                    <a:lnTo>
                      <a:pt x="714" y="98"/>
                    </a:lnTo>
                    <a:lnTo>
                      <a:pt x="700" y="93"/>
                    </a:lnTo>
                    <a:lnTo>
                      <a:pt x="688" y="87"/>
                    </a:lnTo>
                    <a:lnTo>
                      <a:pt x="676" y="78"/>
                    </a:lnTo>
                    <a:lnTo>
                      <a:pt x="662" y="69"/>
                    </a:lnTo>
                    <a:lnTo>
                      <a:pt x="648" y="58"/>
                    </a:lnTo>
                    <a:lnTo>
                      <a:pt x="635" y="46"/>
                    </a:lnTo>
                    <a:lnTo>
                      <a:pt x="623" y="35"/>
                    </a:lnTo>
                    <a:lnTo>
                      <a:pt x="617" y="30"/>
                    </a:lnTo>
                    <a:lnTo>
                      <a:pt x="611" y="26"/>
                    </a:lnTo>
                    <a:lnTo>
                      <a:pt x="607" y="22"/>
                    </a:lnTo>
                    <a:lnTo>
                      <a:pt x="603" y="19"/>
                    </a:lnTo>
                    <a:lnTo>
                      <a:pt x="598" y="14"/>
                    </a:lnTo>
                    <a:lnTo>
                      <a:pt x="592" y="11"/>
                    </a:lnTo>
                    <a:lnTo>
                      <a:pt x="584" y="12"/>
                    </a:lnTo>
                    <a:lnTo>
                      <a:pt x="580" y="14"/>
                    </a:lnTo>
                    <a:lnTo>
                      <a:pt x="574" y="18"/>
                    </a:lnTo>
                    <a:lnTo>
                      <a:pt x="562" y="28"/>
                    </a:lnTo>
                    <a:lnTo>
                      <a:pt x="549" y="38"/>
                    </a:lnTo>
                    <a:lnTo>
                      <a:pt x="544" y="42"/>
                    </a:lnTo>
                    <a:lnTo>
                      <a:pt x="538" y="44"/>
                    </a:lnTo>
                    <a:lnTo>
                      <a:pt x="533" y="45"/>
                    </a:lnTo>
                    <a:lnTo>
                      <a:pt x="530" y="44"/>
                    </a:lnTo>
                    <a:lnTo>
                      <a:pt x="523" y="40"/>
                    </a:lnTo>
                    <a:lnTo>
                      <a:pt x="518" y="36"/>
                    </a:lnTo>
                    <a:lnTo>
                      <a:pt x="512" y="31"/>
                    </a:lnTo>
                    <a:lnTo>
                      <a:pt x="506" y="28"/>
                    </a:lnTo>
                    <a:lnTo>
                      <a:pt x="502" y="26"/>
                    </a:lnTo>
                    <a:lnTo>
                      <a:pt x="495" y="22"/>
                    </a:lnTo>
                    <a:lnTo>
                      <a:pt x="486" y="19"/>
                    </a:lnTo>
                    <a:lnTo>
                      <a:pt x="480" y="17"/>
                    </a:lnTo>
                    <a:lnTo>
                      <a:pt x="474" y="13"/>
                    </a:lnTo>
                    <a:lnTo>
                      <a:pt x="459" y="8"/>
                    </a:lnTo>
                    <a:lnTo>
                      <a:pt x="443" y="2"/>
                    </a:lnTo>
                    <a:lnTo>
                      <a:pt x="430" y="0"/>
                    </a:lnTo>
                    <a:lnTo>
                      <a:pt x="418" y="1"/>
                    </a:lnTo>
                    <a:lnTo>
                      <a:pt x="407" y="4"/>
                    </a:lnTo>
                    <a:lnTo>
                      <a:pt x="397" y="8"/>
                    </a:lnTo>
                    <a:lnTo>
                      <a:pt x="388" y="12"/>
                    </a:lnTo>
                    <a:lnTo>
                      <a:pt x="385" y="14"/>
                    </a:lnTo>
                    <a:lnTo>
                      <a:pt x="381" y="16"/>
                    </a:lnTo>
                    <a:lnTo>
                      <a:pt x="377" y="20"/>
                    </a:lnTo>
                    <a:lnTo>
                      <a:pt x="371" y="24"/>
                    </a:lnTo>
                    <a:lnTo>
                      <a:pt x="368" y="26"/>
                    </a:lnTo>
                    <a:lnTo>
                      <a:pt x="362" y="28"/>
                    </a:lnTo>
                    <a:lnTo>
                      <a:pt x="356" y="31"/>
                    </a:lnTo>
                    <a:lnTo>
                      <a:pt x="348" y="35"/>
                    </a:lnTo>
                    <a:lnTo>
                      <a:pt x="331" y="44"/>
                    </a:lnTo>
                    <a:lnTo>
                      <a:pt x="315" y="52"/>
                    </a:lnTo>
                    <a:lnTo>
                      <a:pt x="307" y="55"/>
                    </a:lnTo>
                    <a:lnTo>
                      <a:pt x="300" y="57"/>
                    </a:lnTo>
                    <a:lnTo>
                      <a:pt x="294" y="58"/>
                    </a:lnTo>
                    <a:lnTo>
                      <a:pt x="290" y="58"/>
                    </a:lnTo>
                    <a:lnTo>
                      <a:pt x="282" y="56"/>
                    </a:lnTo>
                    <a:lnTo>
                      <a:pt x="274" y="54"/>
                    </a:lnTo>
                    <a:lnTo>
                      <a:pt x="264" y="54"/>
                    </a:lnTo>
                    <a:lnTo>
                      <a:pt x="253" y="55"/>
                    </a:lnTo>
                    <a:lnTo>
                      <a:pt x="240" y="57"/>
                    </a:lnTo>
                    <a:lnTo>
                      <a:pt x="227" y="62"/>
                    </a:lnTo>
                    <a:lnTo>
                      <a:pt x="212" y="66"/>
                    </a:lnTo>
                    <a:lnTo>
                      <a:pt x="205" y="70"/>
                    </a:lnTo>
                    <a:lnTo>
                      <a:pt x="197" y="73"/>
                    </a:lnTo>
                    <a:lnTo>
                      <a:pt x="181" y="82"/>
                    </a:lnTo>
                    <a:lnTo>
                      <a:pt x="165" y="91"/>
                    </a:lnTo>
                    <a:lnTo>
                      <a:pt x="157" y="96"/>
                    </a:lnTo>
                    <a:lnTo>
                      <a:pt x="150" y="98"/>
                    </a:lnTo>
                    <a:lnTo>
                      <a:pt x="137" y="101"/>
                    </a:lnTo>
                    <a:lnTo>
                      <a:pt x="125" y="102"/>
                    </a:lnTo>
                    <a:lnTo>
                      <a:pt x="115" y="101"/>
                    </a:lnTo>
                    <a:lnTo>
                      <a:pt x="104" y="100"/>
                    </a:lnTo>
                    <a:lnTo>
                      <a:pt x="92" y="99"/>
                    </a:lnTo>
                    <a:lnTo>
                      <a:pt x="82" y="96"/>
                    </a:lnTo>
                    <a:lnTo>
                      <a:pt x="62" y="89"/>
                    </a:lnTo>
                    <a:lnTo>
                      <a:pt x="52" y="86"/>
                    </a:lnTo>
                    <a:lnTo>
                      <a:pt x="40" y="81"/>
                    </a:lnTo>
                    <a:lnTo>
                      <a:pt x="29" y="77"/>
                    </a:lnTo>
                    <a:lnTo>
                      <a:pt x="20" y="72"/>
                    </a:lnTo>
                    <a:lnTo>
                      <a:pt x="13" y="69"/>
                    </a:lnTo>
                    <a:lnTo>
                      <a:pt x="9" y="64"/>
                    </a:lnTo>
                    <a:lnTo>
                      <a:pt x="4" y="60"/>
                    </a:lnTo>
                    <a:lnTo>
                      <a:pt x="0" y="57"/>
                    </a:lnTo>
                  </a:path>
                </a:pathLst>
              </a:custGeom>
              <a:noFill/>
              <a:ln w="4763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04" name="Rectangle 75">
              <a:extLst>
                <a:ext uri="{FF2B5EF4-FFF2-40B4-BE49-F238E27FC236}">
                  <a16:creationId xmlns:a16="http://schemas.microsoft.com/office/drawing/2014/main" id="{C58F316F-08F3-3146-9B79-B1E7568AF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2160"/>
              <a:ext cx="91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 eaLnBrk="1" hangingPunct="1"/>
              <a:r>
                <a:rPr lang="en-GB" altLang="en-US" sz="1600" b="1" baseline="0">
                  <a:solidFill>
                    <a:schemeClr val="tx2"/>
                  </a:solidFill>
                  <a:latin typeface="Trebuchet MS" panose="020B0703020202090204" pitchFamily="34" charset="0"/>
                </a:rPr>
                <a:t>  Ground Layer</a:t>
              </a:r>
            </a:p>
          </p:txBody>
        </p:sp>
      </p:grpSp>
      <p:grpSp>
        <p:nvGrpSpPr>
          <p:cNvPr id="21" name="Group 76">
            <a:extLst>
              <a:ext uri="{FF2B5EF4-FFF2-40B4-BE49-F238E27FC236}">
                <a16:creationId xmlns:a16="http://schemas.microsoft.com/office/drawing/2014/main" id="{24F092B6-0F9B-A745-A566-6C4BCD24DEAF}"/>
              </a:ext>
            </a:extLst>
          </p:cNvPr>
          <p:cNvGrpSpPr>
            <a:grpSpLocks/>
          </p:cNvGrpSpPr>
          <p:nvPr/>
        </p:nvGrpSpPr>
        <p:grpSpPr bwMode="auto">
          <a:xfrm>
            <a:off x="6538913" y="4575175"/>
            <a:ext cx="1427162" cy="193675"/>
            <a:chOff x="3173" y="2299"/>
            <a:chExt cx="308" cy="50"/>
          </a:xfrm>
        </p:grpSpPr>
        <p:sp>
          <p:nvSpPr>
            <p:cNvPr id="58396" name="Line 77">
              <a:extLst>
                <a:ext uri="{FF2B5EF4-FFF2-40B4-BE49-F238E27FC236}">
                  <a16:creationId xmlns:a16="http://schemas.microsoft.com/office/drawing/2014/main" id="{DED227E5-E22B-B74A-9681-851E10D43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0" y="2312"/>
              <a:ext cx="1" cy="3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397" name="Group 78">
              <a:extLst>
                <a:ext uri="{FF2B5EF4-FFF2-40B4-BE49-F238E27FC236}">
                  <a16:creationId xmlns:a16="http://schemas.microsoft.com/office/drawing/2014/main" id="{43FB547C-FABD-424D-9EF8-722411159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" y="2299"/>
              <a:ext cx="175" cy="25"/>
              <a:chOff x="3305" y="2299"/>
              <a:chExt cx="175" cy="25"/>
            </a:xfrm>
          </p:grpSpPr>
          <p:sp>
            <p:nvSpPr>
              <p:cNvPr id="58399" name="Line 79">
                <a:extLst>
                  <a:ext uri="{FF2B5EF4-FFF2-40B4-BE49-F238E27FC236}">
                    <a16:creationId xmlns:a16="http://schemas.microsoft.com/office/drawing/2014/main" id="{C6A9F8C5-63D9-6447-AE9A-1971D867C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29" y="2312"/>
                <a:ext cx="151" cy="1"/>
              </a:xfrm>
              <a:prstGeom prst="line">
                <a:avLst/>
              </a:prstGeom>
              <a:noFill/>
              <a:ln w="4763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0" name="Freeform 80">
                <a:extLst>
                  <a:ext uri="{FF2B5EF4-FFF2-40B4-BE49-F238E27FC236}">
                    <a16:creationId xmlns:a16="http://schemas.microsoft.com/office/drawing/2014/main" id="{ED95B59D-07EB-1C40-BC4A-7A2AE0138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2299"/>
                <a:ext cx="26" cy="25"/>
              </a:xfrm>
              <a:custGeom>
                <a:avLst/>
                <a:gdLst>
                  <a:gd name="T0" fmla="*/ 0 w 77"/>
                  <a:gd name="T1" fmla="*/ 0 h 75"/>
                  <a:gd name="T2" fmla="*/ 0 w 77"/>
                  <a:gd name="T3" fmla="*/ 0 h 75"/>
                  <a:gd name="T4" fmla="*/ 0 w 77"/>
                  <a:gd name="T5" fmla="*/ 0 h 75"/>
                  <a:gd name="T6" fmla="*/ 0 w 77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5"/>
                  <a:gd name="T14" fmla="*/ 77 w 77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5">
                    <a:moveTo>
                      <a:pt x="77" y="0"/>
                    </a:moveTo>
                    <a:lnTo>
                      <a:pt x="0" y="37"/>
                    </a:lnTo>
                    <a:lnTo>
                      <a:pt x="77" y="7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98" name="Line 81">
              <a:extLst>
                <a:ext uri="{FF2B5EF4-FFF2-40B4-BE49-F238E27FC236}">
                  <a16:creationId xmlns:a16="http://schemas.microsoft.com/office/drawing/2014/main" id="{E3044D1A-8C1B-074F-8A2A-49485D8E7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3" y="2312"/>
              <a:ext cx="132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5" name="Rectangle 82">
            <a:extLst>
              <a:ext uri="{FF2B5EF4-FFF2-40B4-BE49-F238E27FC236}">
                <a16:creationId xmlns:a16="http://schemas.microsoft.com/office/drawing/2014/main" id="{36D72CCB-4F16-4A4A-A0B9-90025DF26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4471988"/>
            <a:ext cx="6873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3" name="Group 83">
            <a:extLst>
              <a:ext uri="{FF2B5EF4-FFF2-40B4-BE49-F238E27FC236}">
                <a16:creationId xmlns:a16="http://schemas.microsoft.com/office/drawing/2014/main" id="{97559236-AAEA-B249-808D-EBFA4630C530}"/>
              </a:ext>
            </a:extLst>
          </p:cNvPr>
          <p:cNvGrpSpPr>
            <a:grpSpLocks/>
          </p:cNvGrpSpPr>
          <p:nvPr/>
        </p:nvGrpSpPr>
        <p:grpSpPr bwMode="auto">
          <a:xfrm>
            <a:off x="4373563" y="4525963"/>
            <a:ext cx="2181225" cy="250825"/>
            <a:chOff x="2755" y="2851"/>
            <a:chExt cx="1374" cy="158"/>
          </a:xfrm>
        </p:grpSpPr>
        <p:sp>
          <p:nvSpPr>
            <p:cNvPr id="58394" name="Rectangle 84">
              <a:extLst>
                <a:ext uri="{FF2B5EF4-FFF2-40B4-BE49-F238E27FC236}">
                  <a16:creationId xmlns:a16="http://schemas.microsoft.com/office/drawing/2014/main" id="{80375425-21C5-BF4F-A18A-307A501FC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2851"/>
              <a:ext cx="26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 eaLnBrk="1" hangingPunct="1"/>
              <a:r>
                <a:rPr lang="en-GB" altLang="en-US" sz="1600" b="1" baseline="0">
                  <a:solidFill>
                    <a:schemeClr val="tx2"/>
                  </a:solidFill>
                  <a:latin typeface="Trebuchet MS" panose="020B0703020202090204" pitchFamily="34" charset="0"/>
                </a:rPr>
                <a:t>DM1</a:t>
              </a:r>
              <a:endParaRPr lang="en-GB" altLang="en-US" sz="1200" baseline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395" name="Rectangle 85">
              <a:extLst>
                <a:ext uri="{FF2B5EF4-FFF2-40B4-BE49-F238E27FC236}">
                  <a16:creationId xmlns:a16="http://schemas.microsoft.com/office/drawing/2014/main" id="{AB6216E8-CD78-384A-800B-D712DBAE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2893"/>
              <a:ext cx="669" cy="45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" name="Group 86">
            <a:extLst>
              <a:ext uri="{FF2B5EF4-FFF2-40B4-BE49-F238E27FC236}">
                <a16:creationId xmlns:a16="http://schemas.microsoft.com/office/drawing/2014/main" id="{30C4558C-75DE-CD4D-9153-B339C35F9726}"/>
              </a:ext>
            </a:extLst>
          </p:cNvPr>
          <p:cNvGrpSpPr>
            <a:grpSpLocks/>
          </p:cNvGrpSpPr>
          <p:nvPr/>
        </p:nvGrpSpPr>
        <p:grpSpPr bwMode="auto">
          <a:xfrm>
            <a:off x="7721600" y="4760913"/>
            <a:ext cx="736600" cy="325437"/>
            <a:chOff x="4864" y="2999"/>
            <a:chExt cx="464" cy="205"/>
          </a:xfrm>
        </p:grpSpPr>
        <p:sp>
          <p:nvSpPr>
            <p:cNvPr id="58392" name="Rectangle 87">
              <a:extLst>
                <a:ext uri="{FF2B5EF4-FFF2-40B4-BE49-F238E27FC236}">
                  <a16:creationId xmlns:a16="http://schemas.microsoft.com/office/drawing/2014/main" id="{18AAAE01-C76E-9943-A87D-26B1D7C70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2999"/>
              <a:ext cx="464" cy="205"/>
            </a:xfrm>
            <a:prstGeom prst="rect">
              <a:avLst/>
            </a:prstGeom>
            <a:solidFill>
              <a:srgbClr val="FFFF00"/>
            </a:solidFill>
            <a:ln w="4763">
              <a:solidFill>
                <a:srgbClr val="0033C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93" name="Rectangle 88">
              <a:extLst>
                <a:ext uri="{FF2B5EF4-FFF2-40B4-BE49-F238E27FC236}">
                  <a16:creationId xmlns:a16="http://schemas.microsoft.com/office/drawing/2014/main" id="{FF36B138-769D-164B-8866-B6E113D5B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3035"/>
              <a:ext cx="2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 eaLnBrk="1" hangingPunct="1"/>
              <a:r>
                <a:rPr lang="en-GB" altLang="en-US" sz="1200" b="1" baseline="0">
                  <a:solidFill>
                    <a:srgbClr val="000000"/>
                  </a:solidFill>
                  <a:latin typeface="Times New Roman" panose="02020603050405020304" pitchFamily="18" charset="0"/>
                </a:rPr>
                <a:t>WFC</a:t>
              </a:r>
              <a:endParaRPr lang="en-GB" altLang="en-US" sz="1200" baseline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9049" name="Rectangle 89">
            <a:extLst>
              <a:ext uri="{FF2B5EF4-FFF2-40B4-BE49-F238E27FC236}">
                <a16:creationId xmlns:a16="http://schemas.microsoft.com/office/drawing/2014/main" id="{ECD52DA9-B03F-F648-A605-046C43EB7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24800" cy="685800"/>
          </a:xfrm>
        </p:spPr>
        <p:txBody>
          <a:bodyPr/>
          <a:lstStyle/>
          <a:p>
            <a:r>
              <a:rPr lang="en-GB" altLang="en-US" sz="2400">
                <a:ea typeface="ヒラギノ角ゴ Pro W3" panose="020B0300000000000000" pitchFamily="34" charset="-128"/>
              </a:rPr>
              <a:t>“Star Oriented” MCAO</a:t>
            </a:r>
            <a:endParaRPr lang="en-GB" altLang="en-US" sz="2400" b="0">
              <a:solidFill>
                <a:srgbClr val="FFCC00"/>
              </a:solidFill>
              <a:ea typeface="ヒラギノ角ゴ Pro W3" panose="020B0300000000000000" pitchFamily="34" charset="-128"/>
            </a:endParaRPr>
          </a:p>
        </p:txBody>
      </p:sp>
      <p:sp>
        <p:nvSpPr>
          <p:cNvPr id="169050" name="Rectangle 90">
            <a:extLst>
              <a:ext uri="{FF2B5EF4-FFF2-40B4-BE49-F238E27FC236}">
                <a16:creationId xmlns:a16="http://schemas.microsoft.com/office/drawing/2014/main" id="{2B2F3030-74B0-6D4C-8332-F1F3F30B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657600" cy="2133600"/>
          </a:xfrm>
        </p:spPr>
        <p:txBody>
          <a:bodyPr/>
          <a:lstStyle/>
          <a:p>
            <a:pPr marL="342865" indent="-342865">
              <a:lnSpc>
                <a:spcPct val="90000"/>
              </a:lnSpc>
              <a:buFontTx/>
              <a:buNone/>
              <a:defRPr/>
            </a:pPr>
            <a:endParaRPr lang="en-GB" sz="1800" b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  <a:p>
            <a:pPr marL="342865" indent="-342865">
              <a:lnSpc>
                <a:spcPct val="90000"/>
              </a:lnSpc>
              <a:defRPr/>
            </a:pPr>
            <a:r>
              <a:rPr lang="en-GB" sz="1800">
                <a:ea typeface="+mn-ea"/>
                <a:cs typeface="+mn-cs"/>
              </a:rPr>
              <a:t>Each WFS looks at one star</a:t>
            </a:r>
          </a:p>
          <a:p>
            <a:pPr marL="342865" indent="-342865">
              <a:lnSpc>
                <a:spcPct val="90000"/>
              </a:lnSpc>
              <a:defRPr/>
            </a:pPr>
            <a:r>
              <a:rPr lang="en-GB" sz="1800">
                <a:ea typeface="+mn-ea"/>
                <a:cs typeface="+mn-cs"/>
              </a:rPr>
              <a:t>Global Reconstruction</a:t>
            </a:r>
          </a:p>
          <a:p>
            <a:pPr marL="342865" indent="-342865">
              <a:lnSpc>
                <a:spcPct val="90000"/>
              </a:lnSpc>
              <a:defRPr/>
            </a:pPr>
            <a:r>
              <a:rPr lang="en-GB" sz="1800" i="1">
                <a:ea typeface="+mn-ea"/>
                <a:cs typeface="+mn-cs"/>
              </a:rPr>
              <a:t>n </a:t>
            </a:r>
            <a:r>
              <a:rPr lang="en-GB" sz="1800">
                <a:ea typeface="+mn-ea"/>
                <a:cs typeface="+mn-cs"/>
              </a:rPr>
              <a:t>GS, </a:t>
            </a:r>
            <a:r>
              <a:rPr lang="en-GB" sz="1800" i="1">
                <a:ea typeface="+mn-ea"/>
                <a:cs typeface="+mn-cs"/>
              </a:rPr>
              <a:t>n</a:t>
            </a:r>
            <a:r>
              <a:rPr lang="en-GB" sz="1800">
                <a:ea typeface="+mn-ea"/>
                <a:cs typeface="+mn-cs"/>
              </a:rPr>
              <a:t> WFS, </a:t>
            </a:r>
            <a:r>
              <a:rPr lang="en-GB" sz="1800" i="1">
                <a:ea typeface="+mn-ea"/>
                <a:cs typeface="+mn-cs"/>
              </a:rPr>
              <a:t>m</a:t>
            </a:r>
            <a:r>
              <a:rPr lang="en-GB" sz="1800">
                <a:ea typeface="+mn-ea"/>
                <a:cs typeface="+mn-cs"/>
              </a:rPr>
              <a:t> DMs</a:t>
            </a:r>
          </a:p>
          <a:p>
            <a:pPr marL="342865" indent="-342865">
              <a:lnSpc>
                <a:spcPct val="90000"/>
              </a:lnSpc>
              <a:defRPr/>
            </a:pPr>
            <a:r>
              <a:rPr lang="en-GB" sz="1800">
                <a:ea typeface="+mn-ea"/>
                <a:cs typeface="+mn-cs"/>
              </a:rPr>
              <a:t>1 Real Time Controller</a:t>
            </a:r>
          </a:p>
        </p:txBody>
      </p:sp>
      <p:sp>
        <p:nvSpPr>
          <p:cNvPr id="169051" name="Rectangle 91">
            <a:extLst>
              <a:ext uri="{FF2B5EF4-FFF2-40B4-BE49-F238E27FC236}">
                <a16:creationId xmlns:a16="http://schemas.microsoft.com/office/drawing/2014/main" id="{14818C2E-A17F-E34D-A6C5-7789C7631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33800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284163" indent="-284163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en-GB" altLang="en-US" sz="1800" b="1" baseline="0">
                <a:latin typeface="Trebuchet MS" panose="020B0703020202090204" pitchFamily="34" charset="0"/>
              </a:rPr>
              <a:t>The correction applied at each DM is computed using all the input data.</a:t>
            </a:r>
            <a:endParaRPr lang="en-GB" altLang="en-US" sz="1400" b="1" baseline="0">
              <a:latin typeface="Trebuchet MS" panose="020B0703020202090204" pitchFamily="34" charset="0"/>
            </a:endParaRPr>
          </a:p>
        </p:txBody>
      </p:sp>
      <p:sp>
        <p:nvSpPr>
          <p:cNvPr id="58391" name="Text Box 93">
            <a:extLst>
              <a:ext uri="{FF2B5EF4-FFF2-40B4-BE49-F238E27FC236}">
                <a16:creationId xmlns:a16="http://schemas.microsoft.com/office/drawing/2014/main" id="{E7B8C5B4-6E3F-614A-BC53-3A151B01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20462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1600" b="1" baseline="0">
                <a:latin typeface="Trebuchet MS" panose="020B0703020202090204" pitchFamily="34" charset="0"/>
              </a:rPr>
              <a:t>Credit: N. Devaney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9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9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9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9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50" grpId="0" build="p"/>
      <p:bldP spid="1690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0A0846D-64D3-3940-AABC-C819046DA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666750"/>
          </a:xfrm>
        </p:spPr>
        <p:txBody>
          <a:bodyPr/>
          <a:lstStyle/>
          <a:p>
            <a:r>
              <a:rPr lang="es-ES_tradnl" altLang="en-US">
                <a:ea typeface="ヒラギノ角ゴ Pro W3" panose="020B0300000000000000" pitchFamily="34" charset="-128"/>
              </a:rPr>
              <a:t>MCAO Simulations, 3 guide stars</a:t>
            </a:r>
          </a:p>
        </p:txBody>
      </p:sp>
      <p:sp>
        <p:nvSpPr>
          <p:cNvPr id="60418" name="Text Box 3">
            <a:extLst>
              <a:ext uri="{FF2B5EF4-FFF2-40B4-BE49-F238E27FC236}">
                <a16:creationId xmlns:a16="http://schemas.microsoft.com/office/drawing/2014/main" id="{9A8DA7F0-51F5-C64E-B482-07FFBB1C6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3811588"/>
            <a:ext cx="2732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s-ES_tradnl" altLang="en-US" b="1" baseline="0">
                <a:latin typeface="Trebuchet MS" panose="020B0703020202090204" pitchFamily="34" charset="0"/>
              </a:rPr>
              <a:t>3 guide stars, </a:t>
            </a:r>
            <a:br>
              <a:rPr lang="es-ES_tradnl" altLang="en-US" b="1" baseline="0">
                <a:latin typeface="Trebuchet MS" panose="020B0703020202090204" pitchFamily="34" charset="0"/>
              </a:rPr>
            </a:br>
            <a:r>
              <a:rPr lang="es-ES_tradnl" altLang="en-US" b="1" baseline="0">
                <a:latin typeface="Trebuchet MS" panose="020B0703020202090204" pitchFamily="34" charset="0"/>
              </a:rPr>
              <a:t>FoV = 1.5 arc min</a:t>
            </a:r>
          </a:p>
        </p:txBody>
      </p:sp>
      <p:graphicFrame>
        <p:nvGraphicFramePr>
          <p:cNvPr id="60419" name="Object 2">
            <a:extLst>
              <a:ext uri="{FF2B5EF4-FFF2-40B4-BE49-F238E27FC236}">
                <a16:creationId xmlns:a16="http://schemas.microsoft.com/office/drawing/2014/main" id="{15211D18-AE0A-604F-81B0-BA9F7BA0DD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0388" y="2187575"/>
          <a:ext cx="1206500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Foto de Photo Editor" r:id="rId4" imgW="552450" imgH="1193800" progId="MSPhotoEd.3">
                  <p:embed/>
                </p:oleObj>
              </mc:Choice>
              <mc:Fallback>
                <p:oleObj name="Foto de Photo Editor" r:id="rId4" imgW="552450" imgH="119380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2187575"/>
                        <a:ext cx="1206500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Text Box 7">
            <a:extLst>
              <a:ext uri="{FF2B5EF4-FFF2-40B4-BE49-F238E27FC236}">
                <a16:creationId xmlns:a16="http://schemas.microsoft.com/office/drawing/2014/main" id="{26588880-88A5-8942-9B78-14FB94134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46275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s-ES_tradnl" altLang="en-US" b="1" baseline="0">
                <a:latin typeface="Trebuchet MS" panose="020B0703020202090204" pitchFamily="34" charset="0"/>
              </a:rPr>
              <a:t>3 guide stars, </a:t>
            </a:r>
            <a:br>
              <a:rPr lang="es-ES_tradnl" altLang="en-US" b="1" baseline="0">
                <a:latin typeface="Trebuchet MS" panose="020B0703020202090204" pitchFamily="34" charset="0"/>
              </a:rPr>
            </a:br>
            <a:r>
              <a:rPr lang="es-ES_tradnl" altLang="en-US" b="1" baseline="0">
                <a:latin typeface="Trebuchet MS" panose="020B0703020202090204" pitchFamily="34" charset="0"/>
              </a:rPr>
              <a:t>FoV = 1 arc min</a:t>
            </a:r>
            <a:endParaRPr lang="es-ES_tradnl" altLang="en-US" baseline="0">
              <a:latin typeface="Times New Roman" panose="02020603050405020304" pitchFamily="18" charset="0"/>
            </a:endParaRPr>
          </a:p>
        </p:txBody>
      </p:sp>
      <p:pic>
        <p:nvPicPr>
          <p:cNvPr id="60421" name="Picture 8" descr="BestSR_3NGS_60arcsec">
            <a:extLst>
              <a:ext uri="{FF2B5EF4-FFF2-40B4-BE49-F238E27FC236}">
                <a16:creationId xmlns:a16="http://schemas.microsoft.com/office/drawing/2014/main" id="{FEC052E3-8D46-8F4C-B109-DFE27D066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30175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9" descr="BestSR_3NGS_90arcsec">
            <a:extLst>
              <a:ext uri="{FF2B5EF4-FFF2-40B4-BE49-F238E27FC236}">
                <a16:creationId xmlns:a16="http://schemas.microsoft.com/office/drawing/2014/main" id="{F290C8DA-6C1C-0342-BE13-1F99D918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3411538"/>
            <a:ext cx="199707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11">
            <a:extLst>
              <a:ext uri="{FF2B5EF4-FFF2-40B4-BE49-F238E27FC236}">
                <a16:creationId xmlns:a16="http://schemas.microsoft.com/office/drawing/2014/main" id="{00BC36A6-998A-C64E-A418-B3D6C33E8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20462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1600" b="1" baseline="0">
                <a:latin typeface="Trebuchet MS" panose="020B0703020202090204" pitchFamily="34" charset="0"/>
              </a:rPr>
              <a:t>Credit: N. Devaney</a:t>
            </a:r>
          </a:p>
        </p:txBody>
      </p:sp>
      <p:sp>
        <p:nvSpPr>
          <p:cNvPr id="171012" name="Text Box 4">
            <a:extLst>
              <a:ext uri="{FF2B5EF4-FFF2-40B4-BE49-F238E27FC236}">
                <a16:creationId xmlns:a16="http://schemas.microsoft.com/office/drawing/2014/main" id="{81D53202-7033-404A-B4BC-0E9367DA4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5684838"/>
            <a:ext cx="7089775" cy="7080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r>
              <a:rPr lang="es-ES_tradnl" sz="2000" b="1" baseline="0" dirty="0" err="1">
                <a:solidFill>
                  <a:srgbClr val="0A2979"/>
                </a:solidFill>
                <a:latin typeface="Trebuchet MS" charset="0"/>
              </a:rPr>
              <a:t>Optimum</a:t>
            </a:r>
            <a:r>
              <a:rPr lang="es-ES_tradnl" sz="2000" b="1" baseline="0" dirty="0">
                <a:solidFill>
                  <a:srgbClr val="0A2979"/>
                </a:solidFill>
                <a:latin typeface="Trebuchet MS" charset="0"/>
              </a:rPr>
              <a:t> guide </a:t>
            </a:r>
            <a:r>
              <a:rPr lang="es-ES_tradnl" sz="2000" b="1" baseline="0" dirty="0" err="1">
                <a:solidFill>
                  <a:srgbClr val="0A2979"/>
                </a:solidFill>
                <a:latin typeface="Trebuchet MS" charset="0"/>
              </a:rPr>
              <a:t>star</a:t>
            </a:r>
            <a:r>
              <a:rPr lang="es-ES_tradnl" sz="2000" b="1" baseline="0" dirty="0">
                <a:solidFill>
                  <a:srgbClr val="0A2979"/>
                </a:solidFill>
                <a:latin typeface="Trebuchet MS" charset="0"/>
              </a:rPr>
              <a:t> </a:t>
            </a:r>
            <a:r>
              <a:rPr lang="es-ES_tradnl" sz="2000" b="1" baseline="0" dirty="0" err="1">
                <a:solidFill>
                  <a:srgbClr val="0A2979"/>
                </a:solidFill>
                <a:latin typeface="Trebuchet MS" charset="0"/>
              </a:rPr>
              <a:t>separation</a:t>
            </a:r>
            <a:r>
              <a:rPr lang="es-ES_tradnl" sz="2000" b="1" baseline="0" dirty="0">
                <a:solidFill>
                  <a:srgbClr val="0A2979"/>
                </a:solidFill>
                <a:latin typeface="Trebuchet MS" charset="0"/>
              </a:rPr>
              <a:t>: </a:t>
            </a:r>
            <a:br>
              <a:rPr lang="es-ES_tradnl" sz="2000" b="1" baseline="0" dirty="0">
                <a:solidFill>
                  <a:srgbClr val="0A2979"/>
                </a:solidFill>
                <a:latin typeface="Trebuchet MS" charset="0"/>
              </a:rPr>
            </a:br>
            <a:r>
              <a:rPr lang="es-ES_tradnl" sz="2000" b="1" baseline="0" dirty="0" err="1">
                <a:solidFill>
                  <a:srgbClr val="0A2979"/>
                </a:solidFill>
                <a:latin typeface="Trebuchet MS" charset="0"/>
              </a:rPr>
              <a:t>about</a:t>
            </a:r>
            <a:r>
              <a:rPr lang="es-ES_tradnl" sz="2000" b="1" baseline="0" dirty="0">
                <a:solidFill>
                  <a:srgbClr val="0A2979"/>
                </a:solidFill>
                <a:latin typeface="Trebuchet MS" charset="0"/>
              </a:rPr>
              <a:t> </a:t>
            </a:r>
            <a:r>
              <a:rPr lang="es-ES_tradnl" sz="2000" b="1" baseline="0" dirty="0" err="1">
                <a:solidFill>
                  <a:srgbClr val="0A2979"/>
                </a:solidFill>
                <a:latin typeface="Trebuchet MS" charset="0"/>
              </a:rPr>
              <a:t>one</a:t>
            </a:r>
            <a:r>
              <a:rPr lang="es-ES_tradnl" sz="2000" b="1" baseline="0" dirty="0">
                <a:solidFill>
                  <a:srgbClr val="0A2979"/>
                </a:solidFill>
                <a:latin typeface="Trebuchet MS" charset="0"/>
              </a:rPr>
              <a:t> </a:t>
            </a:r>
            <a:r>
              <a:rPr lang="es-ES_tradnl" sz="2000" b="1" baseline="0" dirty="0" err="1">
                <a:solidFill>
                  <a:srgbClr val="0A2979"/>
                </a:solidFill>
                <a:latin typeface="Trebuchet MS" charset="0"/>
              </a:rPr>
              <a:t>isoplanatic</a:t>
            </a:r>
            <a:r>
              <a:rPr lang="es-ES_tradnl" sz="2000" b="1" baseline="0" dirty="0">
                <a:solidFill>
                  <a:srgbClr val="0A2979"/>
                </a:solidFill>
                <a:latin typeface="Trebuchet MS" charset="0"/>
              </a:rPr>
              <a:t> </a:t>
            </a:r>
            <a:r>
              <a:rPr lang="es-ES_tradnl" sz="2000" b="1" baseline="0" dirty="0" err="1">
                <a:solidFill>
                  <a:srgbClr val="0A2979"/>
                </a:solidFill>
                <a:latin typeface="Trebuchet MS" charset="0"/>
              </a:rPr>
              <a:t>angle</a:t>
            </a:r>
            <a:r>
              <a:rPr lang="es-ES_tradnl" sz="2000" b="1" baseline="0" dirty="0">
                <a:solidFill>
                  <a:srgbClr val="0A2979"/>
                </a:solidFill>
                <a:latin typeface="Trebuchet MS" charset="0"/>
              </a:rPr>
              <a:t> </a:t>
            </a:r>
            <a:endParaRPr lang="es-ES_tradnl" sz="2000" baseline="0" dirty="0">
              <a:solidFill>
                <a:srgbClr val="0A2979"/>
              </a:solidFill>
              <a:latin typeface="Times New Roman" charset="0"/>
            </a:endParaRPr>
          </a:p>
        </p:txBody>
      </p:sp>
      <p:sp>
        <p:nvSpPr>
          <p:cNvPr id="60425" name="Text Box 7">
            <a:extLst>
              <a:ext uri="{FF2B5EF4-FFF2-40B4-BE49-F238E27FC236}">
                <a16:creationId xmlns:a16="http://schemas.microsoft.com/office/drawing/2014/main" id="{624BAD56-3D6C-C04B-BEA6-E49CF86D4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1293813"/>
            <a:ext cx="2506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s-ES_tradnl" altLang="en-US" b="1" baseline="0">
                <a:latin typeface="Trebuchet MS" panose="020B0703020202090204" pitchFamily="34" charset="0"/>
              </a:rPr>
              <a:t>Strehl at 2.2</a:t>
            </a:r>
            <a:r>
              <a:rPr lang="es-ES_tradnl" altLang="en-US" b="1" baseline="0">
                <a:latin typeface="Times New Roman" panose="02020603050405020304" pitchFamily="18" charset="0"/>
              </a:rPr>
              <a:t> </a:t>
            </a:r>
            <a:r>
              <a:rPr lang="es-ES_tradnl" altLang="en-US" b="1" baseline="0">
                <a:latin typeface="Times New Roman" panose="02020603050405020304" pitchFamily="18" charset="0"/>
                <a:sym typeface="Symbol" pitchFamily="2" charset="2"/>
              </a:rPr>
              <a:t>μ</a:t>
            </a:r>
            <a:r>
              <a:rPr lang="es-ES_tradnl" altLang="en-US" b="1" baseline="0">
                <a:latin typeface="Trebuchet MS" panose="020B0703020202090204" pitchFamily="3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CED2-C19A-0647-8991-4B034C03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panose="020B0300000000000000" pitchFamily="34" charset="-128"/>
              </a:rPr>
              <a:t>First operational MCAO system: </a:t>
            </a:r>
            <a:b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panose="020B0300000000000000" pitchFamily="34" charset="-128"/>
              </a:rPr>
            </a:b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panose="020B0300000000000000" pitchFamily="34" charset="-128"/>
              </a:rPr>
              <a:t>GEMS at Gemini South 8m telescope</a:t>
            </a:r>
          </a:p>
        </p:txBody>
      </p:sp>
      <p:pic>
        <p:nvPicPr>
          <p:cNvPr id="62467" name="Picture 5" descr="GEMS_laser_and_people.pdf">
            <a:extLst>
              <a:ext uri="{FF2B5EF4-FFF2-40B4-BE49-F238E27FC236}">
                <a16:creationId xmlns:a16="http://schemas.microsoft.com/office/drawing/2014/main" id="{83026735-6F39-1B41-88BA-996035C06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84275"/>
            <a:ext cx="7885112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1446-1E00-8A4F-A6E4-0FF4AA62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GEMS image of star formation in Orion</a:t>
            </a:r>
          </a:p>
        </p:txBody>
      </p:sp>
      <p:pic>
        <p:nvPicPr>
          <p:cNvPr id="63490" name="Picture 5" descr="OrionGEMS_FINAL.jpg">
            <a:extLst>
              <a:ext uri="{FF2B5EF4-FFF2-40B4-BE49-F238E27FC236}">
                <a16:creationId xmlns:a16="http://schemas.microsoft.com/office/drawing/2014/main" id="{AD006FB5-D5A0-E742-ABAD-DC76503C8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543050"/>
            <a:ext cx="50276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 descr="Altair_vs_GEMS_fig2-377x580.jpg">
            <a:extLst>
              <a:ext uri="{FF2B5EF4-FFF2-40B4-BE49-F238E27FC236}">
                <a16:creationId xmlns:a16="http://schemas.microsoft.com/office/drawing/2014/main" id="{720B0D56-DC9B-8D44-A49C-0A456836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201613"/>
            <a:ext cx="3948113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Content Placeholder 4">
            <a:extLst>
              <a:ext uri="{FF2B5EF4-FFF2-40B4-BE49-F238E27FC236}">
                <a16:creationId xmlns:a16="http://schemas.microsoft.com/office/drawing/2014/main" id="{52B8A5C2-E6AB-A645-B6BE-3508ADD04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32200" cy="48768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Orion star forming region: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Compare GEMS MCAO with ALTAIR single conjugate AO on Gemini North Telescope</a:t>
            </a:r>
          </a:p>
        </p:txBody>
      </p:sp>
      <p:sp>
        <p:nvSpPr>
          <p:cNvPr id="64515" name="Content Placeholder 5">
            <a:extLst>
              <a:ext uri="{FF2B5EF4-FFF2-40B4-BE49-F238E27FC236}">
                <a16:creationId xmlns:a16="http://schemas.microsoft.com/office/drawing/2014/main" id="{4B1852E6-08B6-A743-94FA-70A89576F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4338" y="6275388"/>
            <a:ext cx="4191000" cy="7937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>
                <a:ea typeface="ヒラギノ角ゴ Pro W3" panose="020B0300000000000000" pitchFamily="34" charset="-128"/>
              </a:rPr>
              <a:t>ALTAIR	GEMS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68F4D5AC-C844-3B44-B625-1198FD2FF6BE}"/>
              </a:ext>
            </a:extLst>
          </p:cNvPr>
          <p:cNvSpPr txBox="1">
            <a:spLocks noGrp="1"/>
          </p:cNvSpPr>
          <p:nvPr/>
        </p:nvSpPr>
        <p:spPr bwMode="auto">
          <a:xfrm>
            <a:off x="6897688" y="6523038"/>
            <a:ext cx="21336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0CEBBDCF-19F9-514A-88EF-F2113B37AAD9}" type="slidenum">
              <a:rPr lang="en-US" altLang="en-US" sz="1400" baseline="0">
                <a:latin typeface="Arial" panose="020B0604020202020204" pitchFamily="34" charset="0"/>
              </a:rPr>
              <a:pPr algn="r" eaLnBrk="1" hangingPunct="1"/>
              <a:t>3</a:t>
            </a:fld>
            <a:endParaRPr lang="en-US" altLang="en-US" sz="1400" baseline="0">
              <a:latin typeface="Arial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2C43849-6502-DD41-AD83-106CE7E245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panose="020B0300000000000000" pitchFamily="34" charset="-128"/>
              </a:rPr>
              <a:t>Limitations for AO systems with one guide star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E3F19FA-B3D9-3F40-8E90-426682AE30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55738"/>
            <a:ext cx="4071938" cy="45259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Isoplanatic Angle</a:t>
            </a:r>
          </a:p>
          <a:p>
            <a:pPr marL="455613" lvl="1" indent="0" eaLnBrk="1" hangingPunct="1">
              <a:buFontTx/>
              <a:buNone/>
            </a:pPr>
            <a:r>
              <a:rPr lang="en-US" altLang="en-US">
                <a:ea typeface="ヒラギノ角ゴ Pro W3" panose="020B0300000000000000" pitchFamily="34" charset="-128"/>
              </a:rPr>
              <a:t>Limits the corrected field</a:t>
            </a:r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ECCF1DD8-CF10-4240-B6C5-B0B8420A76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33988" y="5614988"/>
            <a:ext cx="2286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99" y="11099"/>
                </a:moveTo>
                <a:cubicBezTo>
                  <a:pt x="1196" y="11000"/>
                  <a:pt x="1195" y="10900"/>
                  <a:pt x="1195" y="10800"/>
                </a:cubicBezTo>
                <a:cubicBezTo>
                  <a:pt x="1195" y="5495"/>
                  <a:pt x="5495" y="1195"/>
                  <a:pt x="10800" y="1195"/>
                </a:cubicBezTo>
                <a:cubicBezTo>
                  <a:pt x="16104" y="1195"/>
                  <a:pt x="20405" y="5495"/>
                  <a:pt x="20405" y="10800"/>
                </a:cubicBezTo>
                <a:cubicBezTo>
                  <a:pt x="20405" y="10900"/>
                  <a:pt x="20403" y="11000"/>
                  <a:pt x="20400" y="11099"/>
                </a:cubicBezTo>
                <a:lnTo>
                  <a:pt x="21594" y="11137"/>
                </a:lnTo>
                <a:cubicBezTo>
                  <a:pt x="21598" y="11024"/>
                  <a:pt x="21600" y="1091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2"/>
                  <a:pt x="1" y="11024"/>
                  <a:pt x="5" y="11137"/>
                </a:cubicBezTo>
                <a:lnTo>
                  <a:pt x="1199" y="1109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0485" name="Group 6">
            <a:extLst>
              <a:ext uri="{FF2B5EF4-FFF2-40B4-BE49-F238E27FC236}">
                <a16:creationId xmlns:a16="http://schemas.microsoft.com/office/drawing/2014/main" id="{D8A513C6-6F0E-6E4F-B32E-E76D5263BFCB}"/>
              </a:ext>
            </a:extLst>
          </p:cNvPr>
          <p:cNvGrpSpPr>
            <a:grpSpLocks/>
          </p:cNvGrpSpPr>
          <p:nvPr/>
        </p:nvGrpSpPr>
        <p:grpSpPr bwMode="auto">
          <a:xfrm>
            <a:off x="4949825" y="4335463"/>
            <a:ext cx="2871788" cy="1333500"/>
            <a:chOff x="1439" y="2161"/>
            <a:chExt cx="2814" cy="1484"/>
          </a:xfrm>
        </p:grpSpPr>
        <p:sp>
          <p:nvSpPr>
            <p:cNvPr id="20495" name="Freeform 7">
              <a:extLst>
                <a:ext uri="{FF2B5EF4-FFF2-40B4-BE49-F238E27FC236}">
                  <a16:creationId xmlns:a16="http://schemas.microsoft.com/office/drawing/2014/main" id="{650F4C70-3B59-2344-9C29-2351139C2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815"/>
              <a:ext cx="2685" cy="830"/>
            </a:xfrm>
            <a:custGeom>
              <a:avLst/>
              <a:gdLst>
                <a:gd name="T0" fmla="*/ 0 w 2685"/>
                <a:gd name="T1" fmla="*/ 305 h 830"/>
                <a:gd name="T2" fmla="*/ 360 w 2685"/>
                <a:gd name="T3" fmla="*/ 170 h 830"/>
                <a:gd name="T4" fmla="*/ 495 w 2685"/>
                <a:gd name="T5" fmla="*/ 50 h 830"/>
                <a:gd name="T6" fmla="*/ 615 w 2685"/>
                <a:gd name="T7" fmla="*/ 5 h 830"/>
                <a:gd name="T8" fmla="*/ 735 w 2685"/>
                <a:gd name="T9" fmla="*/ 80 h 830"/>
                <a:gd name="T10" fmla="*/ 840 w 2685"/>
                <a:gd name="T11" fmla="*/ 290 h 830"/>
                <a:gd name="T12" fmla="*/ 990 w 2685"/>
                <a:gd name="T13" fmla="*/ 335 h 830"/>
                <a:gd name="T14" fmla="*/ 1080 w 2685"/>
                <a:gd name="T15" fmla="*/ 275 h 830"/>
                <a:gd name="T16" fmla="*/ 1215 w 2685"/>
                <a:gd name="T17" fmla="*/ 155 h 830"/>
                <a:gd name="T18" fmla="*/ 1320 w 2685"/>
                <a:gd name="T19" fmla="*/ 335 h 830"/>
                <a:gd name="T20" fmla="*/ 1440 w 2685"/>
                <a:gd name="T21" fmla="*/ 605 h 830"/>
                <a:gd name="T22" fmla="*/ 1560 w 2685"/>
                <a:gd name="T23" fmla="*/ 620 h 830"/>
                <a:gd name="T24" fmla="*/ 1665 w 2685"/>
                <a:gd name="T25" fmla="*/ 785 h 830"/>
                <a:gd name="T26" fmla="*/ 1845 w 2685"/>
                <a:gd name="T27" fmla="*/ 815 h 830"/>
                <a:gd name="T28" fmla="*/ 2040 w 2685"/>
                <a:gd name="T29" fmla="*/ 695 h 830"/>
                <a:gd name="T30" fmla="*/ 2145 w 2685"/>
                <a:gd name="T31" fmla="*/ 590 h 830"/>
                <a:gd name="T32" fmla="*/ 2355 w 2685"/>
                <a:gd name="T33" fmla="*/ 515 h 830"/>
                <a:gd name="T34" fmla="*/ 2550 w 2685"/>
                <a:gd name="T35" fmla="*/ 560 h 830"/>
                <a:gd name="T36" fmla="*/ 2685 w 2685"/>
                <a:gd name="T37" fmla="*/ 560 h 8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5"/>
                <a:gd name="T58" fmla="*/ 0 h 830"/>
                <a:gd name="T59" fmla="*/ 2685 w 2685"/>
                <a:gd name="T60" fmla="*/ 830 h 8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5" h="830">
                  <a:moveTo>
                    <a:pt x="0" y="305"/>
                  </a:moveTo>
                  <a:cubicBezTo>
                    <a:pt x="139" y="258"/>
                    <a:pt x="278" y="212"/>
                    <a:pt x="360" y="170"/>
                  </a:cubicBezTo>
                  <a:cubicBezTo>
                    <a:pt x="442" y="128"/>
                    <a:pt x="453" y="77"/>
                    <a:pt x="495" y="50"/>
                  </a:cubicBezTo>
                  <a:cubicBezTo>
                    <a:pt x="537" y="23"/>
                    <a:pt x="575" y="0"/>
                    <a:pt x="615" y="5"/>
                  </a:cubicBezTo>
                  <a:cubicBezTo>
                    <a:pt x="655" y="10"/>
                    <a:pt x="697" y="32"/>
                    <a:pt x="735" y="80"/>
                  </a:cubicBezTo>
                  <a:cubicBezTo>
                    <a:pt x="773" y="128"/>
                    <a:pt x="798" y="248"/>
                    <a:pt x="840" y="290"/>
                  </a:cubicBezTo>
                  <a:cubicBezTo>
                    <a:pt x="882" y="332"/>
                    <a:pt x="950" y="338"/>
                    <a:pt x="990" y="335"/>
                  </a:cubicBezTo>
                  <a:cubicBezTo>
                    <a:pt x="1030" y="332"/>
                    <a:pt x="1043" y="305"/>
                    <a:pt x="1080" y="275"/>
                  </a:cubicBezTo>
                  <a:cubicBezTo>
                    <a:pt x="1117" y="245"/>
                    <a:pt x="1175" y="145"/>
                    <a:pt x="1215" y="155"/>
                  </a:cubicBezTo>
                  <a:cubicBezTo>
                    <a:pt x="1255" y="165"/>
                    <a:pt x="1282" y="260"/>
                    <a:pt x="1320" y="335"/>
                  </a:cubicBezTo>
                  <a:cubicBezTo>
                    <a:pt x="1358" y="410"/>
                    <a:pt x="1400" y="558"/>
                    <a:pt x="1440" y="605"/>
                  </a:cubicBezTo>
                  <a:cubicBezTo>
                    <a:pt x="1480" y="652"/>
                    <a:pt x="1523" y="590"/>
                    <a:pt x="1560" y="620"/>
                  </a:cubicBezTo>
                  <a:cubicBezTo>
                    <a:pt x="1597" y="650"/>
                    <a:pt x="1618" y="752"/>
                    <a:pt x="1665" y="785"/>
                  </a:cubicBezTo>
                  <a:cubicBezTo>
                    <a:pt x="1712" y="818"/>
                    <a:pt x="1783" y="830"/>
                    <a:pt x="1845" y="815"/>
                  </a:cubicBezTo>
                  <a:cubicBezTo>
                    <a:pt x="1907" y="800"/>
                    <a:pt x="1990" y="733"/>
                    <a:pt x="2040" y="695"/>
                  </a:cubicBezTo>
                  <a:cubicBezTo>
                    <a:pt x="2090" y="657"/>
                    <a:pt x="2092" y="620"/>
                    <a:pt x="2145" y="590"/>
                  </a:cubicBezTo>
                  <a:cubicBezTo>
                    <a:pt x="2198" y="560"/>
                    <a:pt x="2288" y="520"/>
                    <a:pt x="2355" y="515"/>
                  </a:cubicBezTo>
                  <a:cubicBezTo>
                    <a:pt x="2422" y="510"/>
                    <a:pt x="2495" y="553"/>
                    <a:pt x="2550" y="560"/>
                  </a:cubicBezTo>
                  <a:cubicBezTo>
                    <a:pt x="2605" y="567"/>
                    <a:pt x="2645" y="563"/>
                    <a:pt x="2685" y="560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8">
              <a:extLst>
                <a:ext uri="{FF2B5EF4-FFF2-40B4-BE49-F238E27FC236}">
                  <a16:creationId xmlns:a16="http://schemas.microsoft.com/office/drawing/2014/main" id="{5F2C8418-ED3A-104E-AD17-5D6D8100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465"/>
              <a:ext cx="2757" cy="759"/>
            </a:xfrm>
            <a:custGeom>
              <a:avLst/>
              <a:gdLst>
                <a:gd name="T0" fmla="*/ 0 w 2757"/>
                <a:gd name="T1" fmla="*/ 253 h 759"/>
                <a:gd name="T2" fmla="*/ 285 w 2757"/>
                <a:gd name="T3" fmla="*/ 184 h 759"/>
                <a:gd name="T4" fmla="*/ 468 w 2757"/>
                <a:gd name="T5" fmla="*/ 79 h 759"/>
                <a:gd name="T6" fmla="*/ 642 w 2757"/>
                <a:gd name="T7" fmla="*/ 4 h 759"/>
                <a:gd name="T8" fmla="*/ 747 w 2757"/>
                <a:gd name="T9" fmla="*/ 100 h 759"/>
                <a:gd name="T10" fmla="*/ 840 w 2757"/>
                <a:gd name="T11" fmla="*/ 232 h 759"/>
                <a:gd name="T12" fmla="*/ 1002 w 2757"/>
                <a:gd name="T13" fmla="*/ 313 h 759"/>
                <a:gd name="T14" fmla="*/ 1113 w 2757"/>
                <a:gd name="T15" fmla="*/ 193 h 759"/>
                <a:gd name="T16" fmla="*/ 1236 w 2757"/>
                <a:gd name="T17" fmla="*/ 160 h 759"/>
                <a:gd name="T18" fmla="*/ 1332 w 2757"/>
                <a:gd name="T19" fmla="*/ 313 h 759"/>
                <a:gd name="T20" fmla="*/ 1431 w 2757"/>
                <a:gd name="T21" fmla="*/ 520 h 759"/>
                <a:gd name="T22" fmla="*/ 1608 w 2757"/>
                <a:gd name="T23" fmla="*/ 604 h 759"/>
                <a:gd name="T24" fmla="*/ 1713 w 2757"/>
                <a:gd name="T25" fmla="*/ 700 h 759"/>
                <a:gd name="T26" fmla="*/ 1887 w 2757"/>
                <a:gd name="T27" fmla="*/ 751 h 759"/>
                <a:gd name="T28" fmla="*/ 2016 w 2757"/>
                <a:gd name="T29" fmla="*/ 649 h 759"/>
                <a:gd name="T30" fmla="*/ 2187 w 2757"/>
                <a:gd name="T31" fmla="*/ 604 h 759"/>
                <a:gd name="T32" fmla="*/ 2388 w 2757"/>
                <a:gd name="T33" fmla="*/ 523 h 759"/>
                <a:gd name="T34" fmla="*/ 2595 w 2757"/>
                <a:gd name="T35" fmla="*/ 514 h 759"/>
                <a:gd name="T36" fmla="*/ 2757 w 2757"/>
                <a:gd name="T37" fmla="*/ 511 h 7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7"/>
                <a:gd name="T58" fmla="*/ 0 h 759"/>
                <a:gd name="T59" fmla="*/ 2757 w 2757"/>
                <a:gd name="T60" fmla="*/ 759 h 7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7" h="759">
                  <a:moveTo>
                    <a:pt x="0" y="253"/>
                  </a:moveTo>
                  <a:cubicBezTo>
                    <a:pt x="47" y="242"/>
                    <a:pt x="207" y="213"/>
                    <a:pt x="285" y="184"/>
                  </a:cubicBezTo>
                  <a:cubicBezTo>
                    <a:pt x="363" y="155"/>
                    <a:pt x="408" y="109"/>
                    <a:pt x="468" y="79"/>
                  </a:cubicBezTo>
                  <a:cubicBezTo>
                    <a:pt x="528" y="49"/>
                    <a:pt x="596" y="0"/>
                    <a:pt x="642" y="4"/>
                  </a:cubicBezTo>
                  <a:cubicBezTo>
                    <a:pt x="688" y="8"/>
                    <a:pt x="714" y="62"/>
                    <a:pt x="747" y="100"/>
                  </a:cubicBezTo>
                  <a:cubicBezTo>
                    <a:pt x="780" y="138"/>
                    <a:pt x="798" y="197"/>
                    <a:pt x="840" y="232"/>
                  </a:cubicBezTo>
                  <a:cubicBezTo>
                    <a:pt x="882" y="267"/>
                    <a:pt x="956" y="320"/>
                    <a:pt x="1002" y="313"/>
                  </a:cubicBezTo>
                  <a:cubicBezTo>
                    <a:pt x="1048" y="306"/>
                    <a:pt x="1074" y="218"/>
                    <a:pt x="1113" y="193"/>
                  </a:cubicBezTo>
                  <a:cubicBezTo>
                    <a:pt x="1152" y="168"/>
                    <a:pt x="1200" y="140"/>
                    <a:pt x="1236" y="160"/>
                  </a:cubicBezTo>
                  <a:cubicBezTo>
                    <a:pt x="1272" y="180"/>
                    <a:pt x="1300" y="253"/>
                    <a:pt x="1332" y="313"/>
                  </a:cubicBezTo>
                  <a:cubicBezTo>
                    <a:pt x="1364" y="373"/>
                    <a:pt x="1385" y="472"/>
                    <a:pt x="1431" y="520"/>
                  </a:cubicBezTo>
                  <a:cubicBezTo>
                    <a:pt x="1477" y="568"/>
                    <a:pt x="1561" y="574"/>
                    <a:pt x="1608" y="604"/>
                  </a:cubicBezTo>
                  <a:cubicBezTo>
                    <a:pt x="1655" y="634"/>
                    <a:pt x="1666" y="676"/>
                    <a:pt x="1713" y="700"/>
                  </a:cubicBezTo>
                  <a:cubicBezTo>
                    <a:pt x="1760" y="724"/>
                    <a:pt x="1837" y="759"/>
                    <a:pt x="1887" y="751"/>
                  </a:cubicBezTo>
                  <a:cubicBezTo>
                    <a:pt x="1937" y="743"/>
                    <a:pt x="1966" y="674"/>
                    <a:pt x="2016" y="649"/>
                  </a:cubicBezTo>
                  <a:cubicBezTo>
                    <a:pt x="2066" y="624"/>
                    <a:pt x="2125" y="625"/>
                    <a:pt x="2187" y="604"/>
                  </a:cubicBezTo>
                  <a:cubicBezTo>
                    <a:pt x="2249" y="583"/>
                    <a:pt x="2320" y="538"/>
                    <a:pt x="2388" y="523"/>
                  </a:cubicBezTo>
                  <a:cubicBezTo>
                    <a:pt x="2456" y="508"/>
                    <a:pt x="2534" y="516"/>
                    <a:pt x="2595" y="514"/>
                  </a:cubicBezTo>
                  <a:cubicBezTo>
                    <a:pt x="2656" y="512"/>
                    <a:pt x="2723" y="512"/>
                    <a:pt x="2757" y="511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9">
              <a:extLst>
                <a:ext uri="{FF2B5EF4-FFF2-40B4-BE49-F238E27FC236}">
                  <a16:creationId xmlns:a16="http://schemas.microsoft.com/office/drawing/2014/main" id="{DC1F9EBB-D028-884C-9780-302391F35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161"/>
              <a:ext cx="2814" cy="634"/>
            </a:xfrm>
            <a:custGeom>
              <a:avLst/>
              <a:gdLst>
                <a:gd name="T0" fmla="*/ 0 w 2814"/>
                <a:gd name="T1" fmla="*/ 197 h 634"/>
                <a:gd name="T2" fmla="*/ 297 w 2814"/>
                <a:gd name="T3" fmla="*/ 134 h 634"/>
                <a:gd name="T4" fmla="*/ 516 w 2814"/>
                <a:gd name="T5" fmla="*/ 20 h 634"/>
                <a:gd name="T6" fmla="*/ 684 w 2814"/>
                <a:gd name="T7" fmla="*/ 17 h 634"/>
                <a:gd name="T8" fmla="*/ 807 w 2814"/>
                <a:gd name="T9" fmla="*/ 65 h 634"/>
                <a:gd name="T10" fmla="*/ 903 w 2814"/>
                <a:gd name="T11" fmla="*/ 158 h 634"/>
                <a:gd name="T12" fmla="*/ 999 w 2814"/>
                <a:gd name="T13" fmla="*/ 224 h 634"/>
                <a:gd name="T14" fmla="*/ 1134 w 2814"/>
                <a:gd name="T15" fmla="*/ 164 h 634"/>
                <a:gd name="T16" fmla="*/ 1293 w 2814"/>
                <a:gd name="T17" fmla="*/ 152 h 634"/>
                <a:gd name="T18" fmla="*/ 1416 w 2814"/>
                <a:gd name="T19" fmla="*/ 254 h 634"/>
                <a:gd name="T20" fmla="*/ 1521 w 2814"/>
                <a:gd name="T21" fmla="*/ 377 h 634"/>
                <a:gd name="T22" fmla="*/ 1665 w 2814"/>
                <a:gd name="T23" fmla="*/ 377 h 634"/>
                <a:gd name="T24" fmla="*/ 1749 w 2814"/>
                <a:gd name="T25" fmla="*/ 518 h 634"/>
                <a:gd name="T26" fmla="*/ 1890 w 2814"/>
                <a:gd name="T27" fmla="*/ 632 h 634"/>
                <a:gd name="T28" fmla="*/ 2037 w 2814"/>
                <a:gd name="T29" fmla="*/ 530 h 634"/>
                <a:gd name="T30" fmla="*/ 2157 w 2814"/>
                <a:gd name="T31" fmla="*/ 473 h 634"/>
                <a:gd name="T32" fmla="*/ 2352 w 2814"/>
                <a:gd name="T33" fmla="*/ 440 h 634"/>
                <a:gd name="T34" fmla="*/ 2562 w 2814"/>
                <a:gd name="T35" fmla="*/ 458 h 634"/>
                <a:gd name="T36" fmla="*/ 2814 w 2814"/>
                <a:gd name="T37" fmla="*/ 422 h 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4"/>
                <a:gd name="T58" fmla="*/ 0 h 634"/>
                <a:gd name="T59" fmla="*/ 2814 w 2814"/>
                <a:gd name="T60" fmla="*/ 634 h 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4" h="634">
                  <a:moveTo>
                    <a:pt x="0" y="197"/>
                  </a:moveTo>
                  <a:cubicBezTo>
                    <a:pt x="49" y="187"/>
                    <a:pt x="211" y="164"/>
                    <a:pt x="297" y="134"/>
                  </a:cubicBezTo>
                  <a:cubicBezTo>
                    <a:pt x="383" y="104"/>
                    <a:pt x="452" y="40"/>
                    <a:pt x="516" y="20"/>
                  </a:cubicBezTo>
                  <a:cubicBezTo>
                    <a:pt x="580" y="0"/>
                    <a:pt x="636" y="10"/>
                    <a:pt x="684" y="17"/>
                  </a:cubicBezTo>
                  <a:cubicBezTo>
                    <a:pt x="732" y="24"/>
                    <a:pt x="770" y="42"/>
                    <a:pt x="807" y="65"/>
                  </a:cubicBezTo>
                  <a:cubicBezTo>
                    <a:pt x="844" y="88"/>
                    <a:pt x="871" y="132"/>
                    <a:pt x="903" y="158"/>
                  </a:cubicBezTo>
                  <a:cubicBezTo>
                    <a:pt x="935" y="184"/>
                    <a:pt x="961" y="223"/>
                    <a:pt x="999" y="224"/>
                  </a:cubicBezTo>
                  <a:cubicBezTo>
                    <a:pt x="1037" y="225"/>
                    <a:pt x="1085" y="176"/>
                    <a:pt x="1134" y="164"/>
                  </a:cubicBezTo>
                  <a:cubicBezTo>
                    <a:pt x="1183" y="152"/>
                    <a:pt x="1246" y="137"/>
                    <a:pt x="1293" y="152"/>
                  </a:cubicBezTo>
                  <a:cubicBezTo>
                    <a:pt x="1340" y="167"/>
                    <a:pt x="1378" y="217"/>
                    <a:pt x="1416" y="254"/>
                  </a:cubicBezTo>
                  <a:cubicBezTo>
                    <a:pt x="1454" y="291"/>
                    <a:pt x="1480" y="357"/>
                    <a:pt x="1521" y="377"/>
                  </a:cubicBezTo>
                  <a:cubicBezTo>
                    <a:pt x="1562" y="397"/>
                    <a:pt x="1627" y="354"/>
                    <a:pt x="1665" y="377"/>
                  </a:cubicBezTo>
                  <a:cubicBezTo>
                    <a:pt x="1703" y="400"/>
                    <a:pt x="1712" y="476"/>
                    <a:pt x="1749" y="518"/>
                  </a:cubicBezTo>
                  <a:cubicBezTo>
                    <a:pt x="1786" y="560"/>
                    <a:pt x="1842" y="630"/>
                    <a:pt x="1890" y="632"/>
                  </a:cubicBezTo>
                  <a:cubicBezTo>
                    <a:pt x="1938" y="634"/>
                    <a:pt x="1993" y="556"/>
                    <a:pt x="2037" y="530"/>
                  </a:cubicBezTo>
                  <a:cubicBezTo>
                    <a:pt x="2081" y="504"/>
                    <a:pt x="2105" y="488"/>
                    <a:pt x="2157" y="473"/>
                  </a:cubicBezTo>
                  <a:cubicBezTo>
                    <a:pt x="2209" y="458"/>
                    <a:pt x="2285" y="442"/>
                    <a:pt x="2352" y="440"/>
                  </a:cubicBezTo>
                  <a:cubicBezTo>
                    <a:pt x="2419" y="438"/>
                    <a:pt x="2485" y="461"/>
                    <a:pt x="2562" y="458"/>
                  </a:cubicBezTo>
                  <a:cubicBezTo>
                    <a:pt x="2639" y="455"/>
                    <a:pt x="2762" y="429"/>
                    <a:pt x="2814" y="42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94" name="AutoShape 10">
            <a:extLst>
              <a:ext uri="{FF2B5EF4-FFF2-40B4-BE49-F238E27FC236}">
                <a16:creationId xmlns:a16="http://schemas.microsoft.com/office/drawing/2014/main" id="{49844AAE-5CF0-7147-97AF-F4CBE3C9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0"/>
            <a:ext cx="285750" cy="26193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eaLnBrk="1" hangingPunct="1">
              <a:defRPr/>
            </a:pPr>
            <a:endParaRPr lang="en-US" sz="1800" baseline="0">
              <a:latin typeface="Arial" charset="0"/>
              <a:ea typeface="+mn-ea"/>
            </a:endParaRPr>
          </a:p>
        </p:txBody>
      </p:sp>
      <p:sp>
        <p:nvSpPr>
          <p:cNvPr id="20487" name="Line 43">
            <a:extLst>
              <a:ext uri="{FF2B5EF4-FFF2-40B4-BE49-F238E27FC236}">
                <a16:creationId xmlns:a16="http://schemas.microsoft.com/office/drawing/2014/main" id="{EDE9E777-A6A2-E044-82FA-3536E9D05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2557463"/>
            <a:ext cx="1371600" cy="370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0488" name="Line 44">
            <a:extLst>
              <a:ext uri="{FF2B5EF4-FFF2-40B4-BE49-F238E27FC236}">
                <a16:creationId xmlns:a16="http://schemas.microsoft.com/office/drawing/2014/main" id="{E5E557CC-6629-064A-A863-BCB5BEA67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363" y="2486025"/>
            <a:ext cx="14287" cy="37147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0489" name="Arc 45">
            <a:extLst>
              <a:ext uri="{FF2B5EF4-FFF2-40B4-BE49-F238E27FC236}">
                <a16:creationId xmlns:a16="http://schemas.microsoft.com/office/drawing/2014/main" id="{94D023C8-2605-4547-8F5D-702034F287EA}"/>
              </a:ext>
            </a:extLst>
          </p:cNvPr>
          <p:cNvSpPr>
            <a:spLocks/>
          </p:cNvSpPr>
          <p:nvPr/>
        </p:nvSpPr>
        <p:spPr bwMode="auto">
          <a:xfrm>
            <a:off x="6111875" y="5576888"/>
            <a:ext cx="290513" cy="398462"/>
          </a:xfrm>
          <a:custGeom>
            <a:avLst/>
            <a:gdLst>
              <a:gd name="T0" fmla="*/ 0 w 10687"/>
              <a:gd name="T1" fmla="*/ 2147483647 h 21462"/>
              <a:gd name="T2" fmla="*/ 2147483647 w 10687"/>
              <a:gd name="T3" fmla="*/ 0 h 21462"/>
              <a:gd name="T4" fmla="*/ 2147483647 w 10687"/>
              <a:gd name="T5" fmla="*/ 2147483647 h 21462"/>
              <a:gd name="T6" fmla="*/ 0 60000 65536"/>
              <a:gd name="T7" fmla="*/ 0 60000 65536"/>
              <a:gd name="T8" fmla="*/ 0 60000 65536"/>
              <a:gd name="T9" fmla="*/ 0 w 10687"/>
              <a:gd name="T10" fmla="*/ 0 h 21462"/>
              <a:gd name="T11" fmla="*/ 10687 w 10687"/>
              <a:gd name="T12" fmla="*/ 21462 h 21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7" h="21462" fill="none" extrusionOk="0">
                <a:moveTo>
                  <a:pt x="0" y="2691"/>
                </a:moveTo>
                <a:cubicBezTo>
                  <a:pt x="2539" y="1245"/>
                  <a:pt x="5344" y="330"/>
                  <a:pt x="8248" y="0"/>
                </a:cubicBezTo>
              </a:path>
              <a:path w="10687" h="21462" stroke="0" extrusionOk="0">
                <a:moveTo>
                  <a:pt x="0" y="2691"/>
                </a:moveTo>
                <a:cubicBezTo>
                  <a:pt x="2539" y="1245"/>
                  <a:pt x="5344" y="330"/>
                  <a:pt x="8248" y="0"/>
                </a:cubicBezTo>
                <a:lnTo>
                  <a:pt x="10687" y="21462"/>
                </a:lnTo>
                <a:lnTo>
                  <a:pt x="0" y="269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0490" name="Text Box 46">
            <a:extLst>
              <a:ext uri="{FF2B5EF4-FFF2-40B4-BE49-F238E27FC236}">
                <a16:creationId xmlns:a16="http://schemas.microsoft.com/office/drawing/2014/main" id="{499DA8F7-5685-C247-9BF0-8C440FFEB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5240338"/>
            <a:ext cx="479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i="1" baseline="0">
                <a:latin typeface="Symbol" pitchFamily="2" charset="2"/>
              </a:rPr>
              <a:t>θ</a:t>
            </a:r>
            <a:r>
              <a:rPr lang="en-US" alt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0491" name="Text Box 47">
            <a:extLst>
              <a:ext uri="{FF2B5EF4-FFF2-40B4-BE49-F238E27FC236}">
                <a16:creationId xmlns:a16="http://schemas.microsoft.com/office/drawing/2014/main" id="{52DB8236-83CE-FD47-9BBD-365086CCA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5232400"/>
            <a:ext cx="43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i="1" baseline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0492" name="Line 48">
            <a:extLst>
              <a:ext uri="{FF2B5EF4-FFF2-40B4-BE49-F238E27FC236}">
                <a16:creationId xmlns:a16="http://schemas.microsoft.com/office/drawing/2014/main" id="{A4850DB4-EB6B-924D-BF32-A4C4B3FD72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914900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0493" name="Line 49">
            <a:extLst>
              <a:ext uri="{FF2B5EF4-FFF2-40B4-BE49-F238E27FC236}">
                <a16:creationId xmlns:a16="http://schemas.microsoft.com/office/drawing/2014/main" id="{3B7C64F7-93E1-7E40-BF95-26BC3F9753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7875" y="4729163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0494" name="Text Box 50">
            <a:extLst>
              <a:ext uri="{FF2B5EF4-FFF2-40B4-BE49-F238E27FC236}">
                <a16:creationId xmlns:a16="http://schemas.microsoft.com/office/drawing/2014/main" id="{FDCC2235-337D-8744-BC72-19FE9AF9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4003675"/>
            <a:ext cx="484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i="1" baseline="0">
                <a:latin typeface="Times New Roman" panose="02020603050405020304" pitchFamily="18" charset="0"/>
              </a:rPr>
              <a:t>r</a:t>
            </a:r>
            <a:r>
              <a:rPr lang="en-US" altLang="en-US" i="1">
                <a:latin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C50B-1A0E-864C-B0A0-D7558DBA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GEMS MCAO: very good uniformity </a:t>
            </a:r>
            <a:br>
              <a:rPr lang="en-US" altLang="en-US">
                <a:ea typeface="ヒラギノ角ゴ Pro W3" panose="020B0300000000000000" pitchFamily="34" charset="-128"/>
              </a:rPr>
            </a:br>
            <a:r>
              <a:rPr lang="en-US" altLang="en-US">
                <a:ea typeface="ヒラギノ角ゴ Pro W3" panose="020B0300000000000000" pitchFamily="34" charset="-128"/>
              </a:rPr>
              <a:t>across 87” x 87” field </a:t>
            </a:r>
          </a:p>
        </p:txBody>
      </p:sp>
      <p:pic>
        <p:nvPicPr>
          <p:cNvPr id="65539" name="Picture 2" descr="GEMS_Performance_Rigaut.png">
            <a:extLst>
              <a:ext uri="{FF2B5EF4-FFF2-40B4-BE49-F238E27FC236}">
                <a16:creationId xmlns:a16="http://schemas.microsoft.com/office/drawing/2014/main" id="{5C5CD43B-1889-8B4F-A53E-8FB1F535C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311275"/>
            <a:ext cx="6919913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7CCAFC-A503-0547-8BAE-DF1A3D9B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131888"/>
            <a:ext cx="1703388" cy="1301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F1DF6-A8C4-BB44-BF82-3A08AA7E03EF}"/>
              </a:ext>
            </a:extLst>
          </p:cNvPr>
          <p:cNvSpPr txBox="1"/>
          <p:nvPr/>
        </p:nvSpPr>
        <p:spPr>
          <a:xfrm>
            <a:off x="7397750" y="2878138"/>
            <a:ext cx="16129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  <a:t>Credit: </a:t>
            </a:r>
            <a:b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</a:br>
            <a:r>
              <a:rPr lang="en-US" sz="2000" baseline="0" dirty="0" err="1">
                <a:latin typeface="+mj-lt"/>
                <a:ea typeface="ヒラギノ角ゴ Pro W3" charset="0"/>
                <a:cs typeface="ヒラギノ角ゴ Pro W3" charset="0"/>
              </a:rPr>
              <a:t>Rigaut</a:t>
            </a:r>
            <a: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  <a:t> et al. </a:t>
            </a:r>
            <a:b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</a:br>
            <a:r>
              <a:rPr lang="en-US" sz="2000" baseline="0" dirty="0">
                <a:latin typeface="+mj-lt"/>
                <a:ea typeface="ヒラギノ角ゴ Pro W3" charset="0"/>
                <a:cs typeface="ヒラギノ角ゴ Pro W3" charset="0"/>
              </a:rPr>
              <a:t>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1B13302-AE73-C74E-9583-E2DE1C85D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Outline of lecture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A0970C23-9356-9D4C-B8A9-FA63B556A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Review of AO tomography concepts</a:t>
            </a:r>
          </a:p>
          <a:p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AO applications of tomography</a:t>
            </a:r>
          </a:p>
          <a:p>
            <a:pPr lvl="1"/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Multi-conjugate adaptive optics (MCAO)</a:t>
            </a:r>
            <a:endParaRPr lang="en-US" altLang="en-US">
              <a:ea typeface="ヒラギノ角ゴ Pro W3" panose="020B0300000000000000" pitchFamily="34" charset="-128"/>
            </a:endParaRP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Multi-object adaptive optics (MOAO)</a:t>
            </a:r>
          </a:p>
          <a:p>
            <a:pPr lvl="1"/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Ground-layer AO (GLAO)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EBE48064-6D80-9B46-BD0C-2E97CA34C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725" y="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Distinctions between multi-conjugate and multi-object AO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26F675C5-0D77-B843-8479-283ED280F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4833938"/>
            <a:ext cx="4132263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DMs conjugate to different altitudes in the atmosphere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ヒラギノ角ゴ Pro W3" panose="020B0300000000000000" pitchFamily="34" charset="-128"/>
              </a:rPr>
              <a:t>Guide star light is corrected by DMs before its wavefront is measured</a:t>
            </a:r>
          </a:p>
        </p:txBody>
      </p:sp>
      <p:sp>
        <p:nvSpPr>
          <p:cNvPr id="68611" name="Rectangle 7">
            <a:extLst>
              <a:ext uri="{FF2B5EF4-FFF2-40B4-BE49-F238E27FC236}">
                <a16:creationId xmlns:a16="http://schemas.microsoft.com/office/drawing/2014/main" id="{8BE2C5A0-CDC4-A740-8E13-BE102DD5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4757738"/>
            <a:ext cx="41322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>
            <a:lvl1pPr marL="284163" indent="-284163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7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en-US" altLang="en-US" sz="2000" b="1" baseline="0">
                <a:latin typeface="Trebuchet MS" panose="020B0703020202090204" pitchFamily="34" charset="0"/>
              </a:rPr>
              <a:t>Only one DM per object, conjugate to ground</a:t>
            </a:r>
          </a:p>
          <a:p>
            <a:pPr>
              <a:spcBef>
                <a:spcPct val="7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en-US" altLang="en-US" sz="2000" b="1" baseline="0">
                <a:latin typeface="Trebuchet MS" panose="020B0703020202090204" pitchFamily="34" charset="0"/>
              </a:rPr>
              <a:t>Guide star light doesn</a:t>
            </a:r>
            <a:r>
              <a:rPr lang="ja-JP" altLang="en-US" sz="2000" b="1" baseline="0">
                <a:latin typeface="Trebuchet MS" panose="020B0703020202090204" pitchFamily="34" charset="0"/>
              </a:rPr>
              <a:t>’</a:t>
            </a:r>
            <a:r>
              <a:rPr lang="en-US" altLang="ja-JP" sz="2000" b="1" baseline="0">
                <a:latin typeface="Trebuchet MS" panose="020B0703020202090204" pitchFamily="34" charset="0"/>
              </a:rPr>
              <a:t>t bounce off small MEMS DMs in multi-object spectrograph</a:t>
            </a:r>
            <a:endParaRPr lang="en-US" altLang="en-US" b="1" baseline="0">
              <a:latin typeface="Trebuchet MS" panose="020B0703020202090204" pitchFamily="34" charset="0"/>
            </a:endParaRPr>
          </a:p>
        </p:txBody>
      </p:sp>
      <p:grpSp>
        <p:nvGrpSpPr>
          <p:cNvPr id="68612" name="Group 8">
            <a:extLst>
              <a:ext uri="{FF2B5EF4-FFF2-40B4-BE49-F238E27FC236}">
                <a16:creationId xmlns:a16="http://schemas.microsoft.com/office/drawing/2014/main" id="{FDD225A2-B3F4-434D-ACFF-2E832436C46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71663"/>
            <a:ext cx="4313238" cy="2674937"/>
            <a:chOff x="96" y="1200"/>
            <a:chExt cx="2690" cy="1664"/>
          </a:xfrm>
        </p:grpSpPr>
        <p:grpSp>
          <p:nvGrpSpPr>
            <p:cNvPr id="68616" name="Group 9">
              <a:extLst>
                <a:ext uri="{FF2B5EF4-FFF2-40B4-BE49-F238E27FC236}">
                  <a16:creationId xmlns:a16="http://schemas.microsoft.com/office/drawing/2014/main" id="{87535A82-8408-0646-8138-1369CCBA12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200"/>
              <a:ext cx="2690" cy="1664"/>
              <a:chOff x="96" y="1200"/>
              <a:chExt cx="2690" cy="1664"/>
            </a:xfrm>
          </p:grpSpPr>
          <p:grpSp>
            <p:nvGrpSpPr>
              <p:cNvPr id="68618" name="Group 10">
                <a:extLst>
                  <a:ext uri="{FF2B5EF4-FFF2-40B4-BE49-F238E27FC236}">
                    <a16:creationId xmlns:a16="http://schemas.microsoft.com/office/drawing/2014/main" id="{2C717783-2C08-3840-B904-17B04F7581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1200"/>
                <a:ext cx="2690" cy="1664"/>
                <a:chOff x="96" y="1200"/>
                <a:chExt cx="2690" cy="1664"/>
              </a:xfrm>
            </p:grpSpPr>
            <p:grpSp>
              <p:nvGrpSpPr>
                <p:cNvPr id="68620" name="Group 11">
                  <a:extLst>
                    <a:ext uri="{FF2B5EF4-FFF2-40B4-BE49-F238E27FC236}">
                      <a16:creationId xmlns:a16="http://schemas.microsoft.com/office/drawing/2014/main" id="{8FB8AB7C-726B-2D47-B169-8A373A60A9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" y="1200"/>
                  <a:ext cx="2690" cy="1664"/>
                  <a:chOff x="96" y="1200"/>
                  <a:chExt cx="2690" cy="1664"/>
                </a:xfrm>
              </p:grpSpPr>
              <p:sp>
                <p:nvSpPr>
                  <p:cNvPr id="68622" name="Rectangle 12">
                    <a:extLst>
                      <a:ext uri="{FF2B5EF4-FFF2-40B4-BE49-F238E27FC236}">
                        <a16:creationId xmlns:a16="http://schemas.microsoft.com/office/drawing/2014/main" id="{8B08A3D0-5830-434F-87CB-48A6065466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2696"/>
                    <a:ext cx="2688" cy="168"/>
                  </a:xfrm>
                  <a:prstGeom prst="rect">
                    <a:avLst/>
                  </a:prstGeom>
                  <a:solidFill>
                    <a:srgbClr val="7194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1pPr>
                    <a:lvl2pPr marL="742950" indent="-28575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2pPr>
                    <a:lvl3pPr marL="1143000" indent="-22860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3pPr>
                    <a:lvl4pPr marL="1600200" indent="-22860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4pPr>
                    <a:lvl5pPr marL="2057400" indent="-22860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pic>
                <p:nvPicPr>
                  <p:cNvPr id="68623" name="Picture 3">
                    <a:extLst>
                      <a:ext uri="{FF2B5EF4-FFF2-40B4-BE49-F238E27FC236}">
                        <a16:creationId xmlns:a16="http://schemas.microsoft.com/office/drawing/2014/main" id="{3457D90B-4AB3-DE43-98D1-70F1E0854D1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" y="1200"/>
                    <a:ext cx="2690" cy="1577"/>
                  </a:xfrm>
                  <a:prstGeom prst="rect">
                    <a:avLst/>
                  </a:prstGeom>
                  <a:solidFill>
                    <a:srgbClr val="7194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8624" name="Rectangle 14">
                    <a:extLst>
                      <a:ext uri="{FF2B5EF4-FFF2-40B4-BE49-F238E27FC236}">
                        <a16:creationId xmlns:a16="http://schemas.microsoft.com/office/drawing/2014/main" id="{CD77AA07-30EF-2245-BDC7-D274BC3093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392"/>
                    <a:ext cx="1680" cy="96"/>
                  </a:xfrm>
                  <a:prstGeom prst="rect">
                    <a:avLst/>
                  </a:prstGeom>
                  <a:solidFill>
                    <a:srgbClr val="7194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1pPr>
                    <a:lvl2pPr marL="742950" indent="-28575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2pPr>
                    <a:lvl3pPr marL="1143000" indent="-22860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3pPr>
                    <a:lvl4pPr marL="1600200" indent="-22860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4pPr>
                    <a:lvl5pPr marL="2057400" indent="-22860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625" name="Rectangle 15">
                    <a:extLst>
                      <a:ext uri="{FF2B5EF4-FFF2-40B4-BE49-F238E27FC236}">
                        <a16:creationId xmlns:a16="http://schemas.microsoft.com/office/drawing/2014/main" id="{EBA6F7BA-D6AA-E04E-B47D-527A2BB49E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076"/>
                    <a:ext cx="432" cy="576"/>
                  </a:xfrm>
                  <a:prstGeom prst="rect">
                    <a:avLst/>
                  </a:prstGeom>
                  <a:solidFill>
                    <a:srgbClr val="7194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1pPr>
                    <a:lvl2pPr marL="742950" indent="-28575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2pPr>
                    <a:lvl3pPr marL="1143000" indent="-22860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3pPr>
                    <a:lvl4pPr marL="1600200" indent="-22860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4pPr>
                    <a:lvl5pPr marL="2057400" indent="-228600"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aseline="-25000">
                        <a:solidFill>
                          <a:schemeClr val="tx1"/>
                        </a:solidFill>
                        <a:latin typeface="Times" pitchFamily="2" charset="0"/>
                        <a:ea typeface="ヒラギノ角ゴ Pro W3" panose="020B0300000000000000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621" name="Text Box 16">
                  <a:extLst>
                    <a:ext uri="{FF2B5EF4-FFF2-40B4-BE49-F238E27FC236}">
                      <a16:creationId xmlns:a16="http://schemas.microsoft.com/office/drawing/2014/main" id="{79C88FA5-542E-374A-9BAF-F670E5025D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4" y="1472"/>
                  <a:ext cx="17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aseline="-250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1pPr>
                  <a:lvl2pPr marL="742950" indent="-285750">
                    <a:defRPr sz="2400" baseline="-250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2pPr>
                  <a:lvl3pPr marL="1143000" indent="-228600">
                    <a:defRPr sz="2400" baseline="-250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3pPr>
                  <a:lvl4pPr marL="1600200" indent="-228600">
                    <a:defRPr sz="2400" baseline="-250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4pPr>
                  <a:lvl5pPr marL="2057400" indent="-228600">
                    <a:defRPr sz="2400" baseline="-250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9pPr>
                </a:lstStyle>
                <a:p>
                  <a:r>
                    <a:rPr lang="en-US" altLang="en-US" sz="1600" b="1">
                      <a:solidFill>
                        <a:schemeClr val="bg2"/>
                      </a:solidFill>
                      <a:latin typeface="Arial" panose="020B0604020202020204" pitchFamily="34" charset="0"/>
                    </a:rPr>
                    <a:t>?</a:t>
                  </a:r>
                  <a:endParaRPr lang="en-US" altLang="en-US"/>
                </a:p>
              </p:txBody>
            </p:sp>
          </p:grpSp>
          <p:sp>
            <p:nvSpPr>
              <p:cNvPr id="68619" name="Rectangle 17">
                <a:extLst>
                  <a:ext uri="{FF2B5EF4-FFF2-40B4-BE49-F238E27FC236}">
                    <a16:creationId xmlns:a16="http://schemas.microsoft.com/office/drawing/2014/main" id="{2C941BD2-362D-7D4F-9C8C-CC935DDE3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" y="1576"/>
                <a:ext cx="216" cy="148"/>
              </a:xfrm>
              <a:prstGeom prst="rect">
                <a:avLst/>
              </a:prstGeom>
              <a:solidFill>
                <a:srgbClr val="71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aseline="-250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 baseline="-250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 baseline="-250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 baseline="-250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 baseline="-250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8617" name="Text Box 18">
              <a:extLst>
                <a:ext uri="{FF2B5EF4-FFF2-40B4-BE49-F238E27FC236}">
                  <a16:creationId xmlns:a16="http://schemas.microsoft.com/office/drawing/2014/main" id="{BF5DB6DC-284D-7B42-B3F7-EA2BC5B1B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2296"/>
              <a:ext cx="57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en-US" altLang="en-US" sz="1400" b="1">
                  <a:solidFill>
                    <a:schemeClr val="bg2"/>
                  </a:solidFill>
                  <a:latin typeface="Arial" panose="020B0604020202020204" pitchFamily="34" charset="0"/>
                </a:rPr>
                <a:t>1-2 arc min</a:t>
              </a:r>
            </a:p>
          </p:txBody>
        </p:sp>
      </p:grpSp>
      <p:pic>
        <p:nvPicPr>
          <p:cNvPr id="68613" name="Picture 19" descr="MOAO">
            <a:extLst>
              <a:ext uri="{FF2B5EF4-FFF2-40B4-BE49-F238E27FC236}">
                <a16:creationId xmlns:a16="http://schemas.microsoft.com/office/drawing/2014/main" id="{7894AC2B-82C4-4E4B-AFC4-5B2D4AD1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878013"/>
            <a:ext cx="3746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29FCB9-14C6-E54A-A070-5ED7EC6EDA75}"/>
              </a:ext>
            </a:extLst>
          </p:cNvPr>
          <p:cNvSpPr txBox="1"/>
          <p:nvPr/>
        </p:nvSpPr>
        <p:spPr>
          <a:xfrm>
            <a:off x="1376363" y="1333500"/>
            <a:ext cx="18589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aseline="0" dirty="0">
                <a:latin typeface="+mj-lt"/>
                <a:ea typeface="ヒラギノ角ゴ Pro W3" charset="0"/>
                <a:cs typeface="ヒラギノ角ゴ Pro W3" charset="0"/>
              </a:rPr>
              <a:t>Closed-Loop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D7EF2-9345-8F4D-898D-8ADB7BDF9747}"/>
              </a:ext>
            </a:extLst>
          </p:cNvPr>
          <p:cNvSpPr txBox="1"/>
          <p:nvPr/>
        </p:nvSpPr>
        <p:spPr>
          <a:xfrm>
            <a:off x="5570538" y="1347788"/>
            <a:ext cx="1670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aseline="0" dirty="0">
                <a:latin typeface="+mj-lt"/>
                <a:ea typeface="ヒラギノ角ゴ Pro W3" charset="0"/>
                <a:cs typeface="ヒラギノ角ゴ Pro W3" charset="0"/>
              </a:rPr>
              <a:t>Open-Loop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FFD6-3C94-824D-828A-8DCD3EE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Multi-Object AO</a:t>
            </a:r>
          </a:p>
        </p:txBody>
      </p:sp>
      <p:pic>
        <p:nvPicPr>
          <p:cNvPr id="70658" name="Picture 3" descr="MOAO_WFS_in_OpenLoop.png">
            <a:extLst>
              <a:ext uri="{FF2B5EF4-FFF2-40B4-BE49-F238E27FC236}">
                <a16:creationId xmlns:a16="http://schemas.microsoft.com/office/drawing/2014/main" id="{C5C13846-0BE0-C141-A7A3-F5BEF4FD3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"/>
          <a:stretch>
            <a:fillRect/>
          </a:stretch>
        </p:blipFill>
        <p:spPr bwMode="auto">
          <a:xfrm>
            <a:off x="212725" y="1449388"/>
            <a:ext cx="42005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4">
            <a:extLst>
              <a:ext uri="{FF2B5EF4-FFF2-40B4-BE49-F238E27FC236}">
                <a16:creationId xmlns:a16="http://schemas.microsoft.com/office/drawing/2014/main" id="{68371430-D5E2-D04A-9353-2C49F5089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323975"/>
            <a:ext cx="4208463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169863" indent="-169863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baseline="0">
                <a:latin typeface="Trebuchet MS" panose="020B0703020202090204" pitchFamily="34" charset="0"/>
              </a:rPr>
              <a:t>Correct over multiple narrow fields of view located anywhere w/in wide field of regard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baseline="0">
                <a:latin typeface="Trebuchet MS" panose="020B0703020202090204" pitchFamily="34" charset="0"/>
              </a:rPr>
              <a:t>In most versions, each spectrograph or imager has its own MEMS AO mirror, which laser guide star lights doesn</a:t>
            </a:r>
            <a:r>
              <a:rPr lang="ja-JP" altLang="en-US" sz="2000" baseline="0">
                <a:latin typeface="Trebuchet MS" panose="020B0703020202090204" pitchFamily="34" charset="0"/>
              </a:rPr>
              <a:t>’</a:t>
            </a:r>
            <a:r>
              <a:rPr lang="en-US" altLang="ja-JP" sz="2000" baseline="0">
                <a:latin typeface="Trebuchet MS" panose="020B0703020202090204" pitchFamily="34" charset="0"/>
              </a:rPr>
              <a:t>t bounce off of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baseline="0">
                <a:latin typeface="Trebuchet MS" panose="020B0703020202090204" pitchFamily="34" charset="0"/>
              </a:rPr>
              <a:t>Hence this scheme is called </a:t>
            </a:r>
            <a:r>
              <a:rPr lang="ja-JP" altLang="en-US" sz="2000" baseline="0">
                <a:latin typeface="Trebuchet MS" panose="020B0703020202090204" pitchFamily="34" charset="0"/>
              </a:rPr>
              <a:t>“</a:t>
            </a:r>
            <a:r>
              <a:rPr lang="en-US" altLang="ja-JP" sz="2000" baseline="0">
                <a:latin typeface="Trebuchet MS" panose="020B0703020202090204" pitchFamily="34" charset="0"/>
              </a:rPr>
              <a:t>open loop</a:t>
            </a:r>
            <a:r>
              <a:rPr lang="ja-JP" altLang="en-US" sz="2000" baseline="0">
                <a:latin typeface="Trebuchet MS" panose="020B0703020202090204" pitchFamily="34" charset="0"/>
              </a:rPr>
              <a:t>”</a:t>
            </a:r>
            <a:r>
              <a:rPr lang="en-US" altLang="ja-JP" sz="2000" baseline="0">
                <a:latin typeface="Trebuchet MS" panose="020B0703020202090204" pitchFamily="34" charset="0"/>
              </a:rPr>
              <a:t>: DM doesn</a:t>
            </a:r>
            <a:r>
              <a:rPr lang="ja-JP" altLang="en-US" sz="2000" baseline="0">
                <a:latin typeface="Trebuchet MS" panose="020B0703020202090204" pitchFamily="34" charset="0"/>
              </a:rPr>
              <a:t>’</a:t>
            </a:r>
            <a:r>
              <a:rPr lang="en-US" altLang="ja-JP" sz="2000" baseline="0">
                <a:latin typeface="Trebuchet MS" panose="020B0703020202090204" pitchFamily="34" charset="0"/>
              </a:rPr>
              <a:t>t correct laser guide star wavefronts before LGS light goes to wavefront sensors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baseline="0">
                <a:latin typeface="Trebuchet MS" panose="020B0703020202090204" pitchFamily="34" charset="0"/>
              </a:rPr>
              <a:t>In one version, each LGS also has its own MEMS correction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4BF2B580-18F5-8942-8CB8-9B0D733D9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Science with MOAO: multiple deployable spatially resolved spectrographs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DF0B6863-8B38-1E41-AB07-7D9FF139C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4884738"/>
            <a:ext cx="8534400" cy="1711325"/>
          </a:xfrm>
        </p:spPr>
        <p:txBody>
          <a:bodyPr/>
          <a:lstStyle/>
          <a:p>
            <a:r>
              <a:rPr lang="en-US" altLang="en-US" sz="2000">
                <a:ea typeface="ヒラギノ角ゴ Pro W3" panose="020B0300000000000000" pitchFamily="34" charset="-128"/>
              </a:rPr>
              <a:t>A MEMS DM underneath each high-redshift galaxy, feeding a narrow-field spatially resolved spectrograph (IFU)</a:t>
            </a: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No need to do AO correction on the blank spaces between the galaxies</a:t>
            </a:r>
          </a:p>
        </p:txBody>
      </p:sp>
      <p:pic>
        <p:nvPicPr>
          <p:cNvPr id="206853" name="Picture 5" descr="MOAO_Principle">
            <a:extLst>
              <a:ext uri="{FF2B5EF4-FFF2-40B4-BE49-F238E27FC236}">
                <a16:creationId xmlns:a16="http://schemas.microsoft.com/office/drawing/2014/main" id="{76196301-1638-B940-969E-8E144A270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390650"/>
            <a:ext cx="6124575" cy="320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B014F8BD-DE9E-3C4F-A902-CADC45A64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Why does MOAO work if there is only one deformable mirror in the science path?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778A7794-E2E5-0647-A5A9-C34B25EFA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9463" y="1600200"/>
            <a:ext cx="4249737" cy="48768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Tomography lets you measure the turbulence throughout the volume above the telescope</a:t>
            </a:r>
          </a:p>
        </p:txBody>
      </p:sp>
      <p:sp>
        <p:nvSpPr>
          <p:cNvPr id="73731" name="Freeform 4">
            <a:extLst>
              <a:ext uri="{FF2B5EF4-FFF2-40B4-BE49-F238E27FC236}">
                <a16:creationId xmlns:a16="http://schemas.microsoft.com/office/drawing/2014/main" id="{67C56C83-0FF4-9D43-92BA-9F4CB959D0B9}"/>
              </a:ext>
            </a:extLst>
          </p:cNvPr>
          <p:cNvSpPr>
            <a:spLocks/>
          </p:cNvSpPr>
          <p:nvPr/>
        </p:nvSpPr>
        <p:spPr bwMode="auto">
          <a:xfrm>
            <a:off x="1243013" y="3478213"/>
            <a:ext cx="2687637" cy="2381250"/>
          </a:xfrm>
          <a:custGeom>
            <a:avLst/>
            <a:gdLst>
              <a:gd name="T0" fmla="*/ 2147483647 w 1693"/>
              <a:gd name="T1" fmla="*/ 2147483647 h 1500"/>
              <a:gd name="T2" fmla="*/ 0 w 1693"/>
              <a:gd name="T3" fmla="*/ 0 h 1500"/>
              <a:gd name="T4" fmla="*/ 2147483647 w 1693"/>
              <a:gd name="T5" fmla="*/ 0 h 1500"/>
              <a:gd name="T6" fmla="*/ 2147483647 w 1693"/>
              <a:gd name="T7" fmla="*/ 2147483647 h 1500"/>
              <a:gd name="T8" fmla="*/ 2147483647 w 1693"/>
              <a:gd name="T9" fmla="*/ 2147483647 h 1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3"/>
              <a:gd name="T16" fmla="*/ 0 h 1500"/>
              <a:gd name="T17" fmla="*/ 1693 w 1693"/>
              <a:gd name="T18" fmla="*/ 1500 h 1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3" h="1500">
                <a:moveTo>
                  <a:pt x="115" y="1500"/>
                </a:moveTo>
                <a:lnTo>
                  <a:pt x="0" y="0"/>
                </a:lnTo>
                <a:lnTo>
                  <a:pt x="1693" y="0"/>
                </a:lnTo>
                <a:lnTo>
                  <a:pt x="1554" y="1500"/>
                </a:lnTo>
                <a:lnTo>
                  <a:pt x="115" y="1500"/>
                </a:lnTo>
                <a:close/>
              </a:path>
            </a:pathLst>
          </a:custGeom>
          <a:solidFill>
            <a:srgbClr val="660066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73732" name="AutoShape 5">
            <a:extLst>
              <a:ext uri="{FF2B5EF4-FFF2-40B4-BE49-F238E27FC236}">
                <a16:creationId xmlns:a16="http://schemas.microsoft.com/office/drawing/2014/main" id="{1A197FD1-01AE-594E-BF65-DF683DF7F59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39863" y="5537200"/>
            <a:ext cx="2286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99" y="11099"/>
                </a:moveTo>
                <a:cubicBezTo>
                  <a:pt x="1196" y="11000"/>
                  <a:pt x="1195" y="10900"/>
                  <a:pt x="1195" y="10800"/>
                </a:cubicBezTo>
                <a:cubicBezTo>
                  <a:pt x="1195" y="5495"/>
                  <a:pt x="5495" y="1195"/>
                  <a:pt x="10800" y="1195"/>
                </a:cubicBezTo>
                <a:cubicBezTo>
                  <a:pt x="16104" y="1195"/>
                  <a:pt x="20405" y="5495"/>
                  <a:pt x="20405" y="10800"/>
                </a:cubicBezTo>
                <a:cubicBezTo>
                  <a:pt x="20404" y="10900"/>
                  <a:pt x="20403" y="11000"/>
                  <a:pt x="20400" y="11099"/>
                </a:cubicBezTo>
                <a:lnTo>
                  <a:pt x="21594" y="11137"/>
                </a:lnTo>
                <a:cubicBezTo>
                  <a:pt x="21598" y="11024"/>
                  <a:pt x="21600" y="1091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2"/>
                  <a:pt x="1" y="11024"/>
                  <a:pt x="5" y="11137"/>
                </a:cubicBezTo>
                <a:lnTo>
                  <a:pt x="1199" y="1109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73733" name="Line 8">
            <a:extLst>
              <a:ext uri="{FF2B5EF4-FFF2-40B4-BE49-F238E27FC236}">
                <a16:creationId xmlns:a16="http://schemas.microsoft.com/office/drawing/2014/main" id="{847DAD7E-20AA-4F47-967B-092DD3464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63" y="1955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73734" name="Text Box 9">
            <a:extLst>
              <a:ext uri="{FF2B5EF4-FFF2-40B4-BE49-F238E27FC236}">
                <a16:creationId xmlns:a16="http://schemas.microsoft.com/office/drawing/2014/main" id="{61736E87-629F-EC48-86CC-EBC6F68969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78594" y="3410744"/>
            <a:ext cx="1071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 baseline="0">
                <a:latin typeface="Trebuchet MS" panose="020B0703020202090204" pitchFamily="34" charset="0"/>
              </a:rPr>
              <a:t>90 km</a:t>
            </a:r>
          </a:p>
        </p:txBody>
      </p:sp>
      <p:grpSp>
        <p:nvGrpSpPr>
          <p:cNvPr id="73735" name="Group 10">
            <a:extLst>
              <a:ext uri="{FF2B5EF4-FFF2-40B4-BE49-F238E27FC236}">
                <a16:creationId xmlns:a16="http://schemas.microsoft.com/office/drawing/2014/main" id="{C125B916-13DB-004D-B836-C47095028987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257675"/>
            <a:ext cx="2871788" cy="1333500"/>
            <a:chOff x="1439" y="2161"/>
            <a:chExt cx="2814" cy="1484"/>
          </a:xfrm>
        </p:grpSpPr>
        <p:sp>
          <p:nvSpPr>
            <p:cNvPr id="73751" name="Freeform 11">
              <a:extLst>
                <a:ext uri="{FF2B5EF4-FFF2-40B4-BE49-F238E27FC236}">
                  <a16:creationId xmlns:a16="http://schemas.microsoft.com/office/drawing/2014/main" id="{9C310D7E-2C68-B644-838E-F270E835C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815"/>
              <a:ext cx="2685" cy="830"/>
            </a:xfrm>
            <a:custGeom>
              <a:avLst/>
              <a:gdLst>
                <a:gd name="T0" fmla="*/ 0 w 2685"/>
                <a:gd name="T1" fmla="*/ 305 h 830"/>
                <a:gd name="T2" fmla="*/ 360 w 2685"/>
                <a:gd name="T3" fmla="*/ 170 h 830"/>
                <a:gd name="T4" fmla="*/ 495 w 2685"/>
                <a:gd name="T5" fmla="*/ 50 h 830"/>
                <a:gd name="T6" fmla="*/ 615 w 2685"/>
                <a:gd name="T7" fmla="*/ 5 h 830"/>
                <a:gd name="T8" fmla="*/ 735 w 2685"/>
                <a:gd name="T9" fmla="*/ 80 h 830"/>
                <a:gd name="T10" fmla="*/ 840 w 2685"/>
                <a:gd name="T11" fmla="*/ 290 h 830"/>
                <a:gd name="T12" fmla="*/ 990 w 2685"/>
                <a:gd name="T13" fmla="*/ 335 h 830"/>
                <a:gd name="T14" fmla="*/ 1080 w 2685"/>
                <a:gd name="T15" fmla="*/ 275 h 830"/>
                <a:gd name="T16" fmla="*/ 1215 w 2685"/>
                <a:gd name="T17" fmla="*/ 155 h 830"/>
                <a:gd name="T18" fmla="*/ 1320 w 2685"/>
                <a:gd name="T19" fmla="*/ 335 h 830"/>
                <a:gd name="T20" fmla="*/ 1440 w 2685"/>
                <a:gd name="T21" fmla="*/ 605 h 830"/>
                <a:gd name="T22" fmla="*/ 1560 w 2685"/>
                <a:gd name="T23" fmla="*/ 620 h 830"/>
                <a:gd name="T24" fmla="*/ 1665 w 2685"/>
                <a:gd name="T25" fmla="*/ 785 h 830"/>
                <a:gd name="T26" fmla="*/ 1845 w 2685"/>
                <a:gd name="T27" fmla="*/ 815 h 830"/>
                <a:gd name="T28" fmla="*/ 2040 w 2685"/>
                <a:gd name="T29" fmla="*/ 695 h 830"/>
                <a:gd name="T30" fmla="*/ 2145 w 2685"/>
                <a:gd name="T31" fmla="*/ 590 h 830"/>
                <a:gd name="T32" fmla="*/ 2355 w 2685"/>
                <a:gd name="T33" fmla="*/ 515 h 830"/>
                <a:gd name="T34" fmla="*/ 2550 w 2685"/>
                <a:gd name="T35" fmla="*/ 560 h 830"/>
                <a:gd name="T36" fmla="*/ 2685 w 2685"/>
                <a:gd name="T37" fmla="*/ 560 h 8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5"/>
                <a:gd name="T58" fmla="*/ 0 h 830"/>
                <a:gd name="T59" fmla="*/ 2685 w 2685"/>
                <a:gd name="T60" fmla="*/ 830 h 8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5" h="830">
                  <a:moveTo>
                    <a:pt x="0" y="305"/>
                  </a:moveTo>
                  <a:cubicBezTo>
                    <a:pt x="139" y="258"/>
                    <a:pt x="278" y="212"/>
                    <a:pt x="360" y="170"/>
                  </a:cubicBezTo>
                  <a:cubicBezTo>
                    <a:pt x="442" y="128"/>
                    <a:pt x="453" y="77"/>
                    <a:pt x="495" y="50"/>
                  </a:cubicBezTo>
                  <a:cubicBezTo>
                    <a:pt x="537" y="23"/>
                    <a:pt x="575" y="0"/>
                    <a:pt x="615" y="5"/>
                  </a:cubicBezTo>
                  <a:cubicBezTo>
                    <a:pt x="655" y="10"/>
                    <a:pt x="697" y="32"/>
                    <a:pt x="735" y="80"/>
                  </a:cubicBezTo>
                  <a:cubicBezTo>
                    <a:pt x="773" y="128"/>
                    <a:pt x="798" y="248"/>
                    <a:pt x="840" y="290"/>
                  </a:cubicBezTo>
                  <a:cubicBezTo>
                    <a:pt x="882" y="332"/>
                    <a:pt x="950" y="338"/>
                    <a:pt x="990" y="335"/>
                  </a:cubicBezTo>
                  <a:cubicBezTo>
                    <a:pt x="1030" y="332"/>
                    <a:pt x="1043" y="305"/>
                    <a:pt x="1080" y="275"/>
                  </a:cubicBezTo>
                  <a:cubicBezTo>
                    <a:pt x="1117" y="245"/>
                    <a:pt x="1175" y="145"/>
                    <a:pt x="1215" y="155"/>
                  </a:cubicBezTo>
                  <a:cubicBezTo>
                    <a:pt x="1255" y="165"/>
                    <a:pt x="1282" y="260"/>
                    <a:pt x="1320" y="335"/>
                  </a:cubicBezTo>
                  <a:cubicBezTo>
                    <a:pt x="1358" y="410"/>
                    <a:pt x="1400" y="558"/>
                    <a:pt x="1440" y="605"/>
                  </a:cubicBezTo>
                  <a:cubicBezTo>
                    <a:pt x="1480" y="652"/>
                    <a:pt x="1523" y="590"/>
                    <a:pt x="1560" y="620"/>
                  </a:cubicBezTo>
                  <a:cubicBezTo>
                    <a:pt x="1597" y="650"/>
                    <a:pt x="1618" y="752"/>
                    <a:pt x="1665" y="785"/>
                  </a:cubicBezTo>
                  <a:cubicBezTo>
                    <a:pt x="1712" y="818"/>
                    <a:pt x="1783" y="830"/>
                    <a:pt x="1845" y="815"/>
                  </a:cubicBezTo>
                  <a:cubicBezTo>
                    <a:pt x="1907" y="800"/>
                    <a:pt x="1990" y="733"/>
                    <a:pt x="2040" y="695"/>
                  </a:cubicBezTo>
                  <a:cubicBezTo>
                    <a:pt x="2090" y="657"/>
                    <a:pt x="2092" y="620"/>
                    <a:pt x="2145" y="590"/>
                  </a:cubicBezTo>
                  <a:cubicBezTo>
                    <a:pt x="2198" y="560"/>
                    <a:pt x="2288" y="520"/>
                    <a:pt x="2355" y="515"/>
                  </a:cubicBezTo>
                  <a:cubicBezTo>
                    <a:pt x="2422" y="510"/>
                    <a:pt x="2495" y="553"/>
                    <a:pt x="2550" y="560"/>
                  </a:cubicBezTo>
                  <a:cubicBezTo>
                    <a:pt x="2605" y="567"/>
                    <a:pt x="2645" y="563"/>
                    <a:pt x="2685" y="560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Freeform 12">
              <a:extLst>
                <a:ext uri="{FF2B5EF4-FFF2-40B4-BE49-F238E27FC236}">
                  <a16:creationId xmlns:a16="http://schemas.microsoft.com/office/drawing/2014/main" id="{3F37C65E-5709-5344-B75D-8F4911FC1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465"/>
              <a:ext cx="2757" cy="759"/>
            </a:xfrm>
            <a:custGeom>
              <a:avLst/>
              <a:gdLst>
                <a:gd name="T0" fmla="*/ 0 w 2757"/>
                <a:gd name="T1" fmla="*/ 253 h 759"/>
                <a:gd name="T2" fmla="*/ 285 w 2757"/>
                <a:gd name="T3" fmla="*/ 184 h 759"/>
                <a:gd name="T4" fmla="*/ 468 w 2757"/>
                <a:gd name="T5" fmla="*/ 79 h 759"/>
                <a:gd name="T6" fmla="*/ 642 w 2757"/>
                <a:gd name="T7" fmla="*/ 4 h 759"/>
                <a:gd name="T8" fmla="*/ 747 w 2757"/>
                <a:gd name="T9" fmla="*/ 100 h 759"/>
                <a:gd name="T10" fmla="*/ 840 w 2757"/>
                <a:gd name="T11" fmla="*/ 232 h 759"/>
                <a:gd name="T12" fmla="*/ 1002 w 2757"/>
                <a:gd name="T13" fmla="*/ 313 h 759"/>
                <a:gd name="T14" fmla="*/ 1113 w 2757"/>
                <a:gd name="T15" fmla="*/ 193 h 759"/>
                <a:gd name="T16" fmla="*/ 1236 w 2757"/>
                <a:gd name="T17" fmla="*/ 160 h 759"/>
                <a:gd name="T18" fmla="*/ 1332 w 2757"/>
                <a:gd name="T19" fmla="*/ 313 h 759"/>
                <a:gd name="T20" fmla="*/ 1431 w 2757"/>
                <a:gd name="T21" fmla="*/ 520 h 759"/>
                <a:gd name="T22" fmla="*/ 1608 w 2757"/>
                <a:gd name="T23" fmla="*/ 604 h 759"/>
                <a:gd name="T24" fmla="*/ 1713 w 2757"/>
                <a:gd name="T25" fmla="*/ 700 h 759"/>
                <a:gd name="T26" fmla="*/ 1887 w 2757"/>
                <a:gd name="T27" fmla="*/ 751 h 759"/>
                <a:gd name="T28" fmla="*/ 2016 w 2757"/>
                <a:gd name="T29" fmla="*/ 649 h 759"/>
                <a:gd name="T30" fmla="*/ 2187 w 2757"/>
                <a:gd name="T31" fmla="*/ 604 h 759"/>
                <a:gd name="T32" fmla="*/ 2388 w 2757"/>
                <a:gd name="T33" fmla="*/ 523 h 759"/>
                <a:gd name="T34" fmla="*/ 2595 w 2757"/>
                <a:gd name="T35" fmla="*/ 514 h 759"/>
                <a:gd name="T36" fmla="*/ 2757 w 2757"/>
                <a:gd name="T37" fmla="*/ 511 h 7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7"/>
                <a:gd name="T58" fmla="*/ 0 h 759"/>
                <a:gd name="T59" fmla="*/ 2757 w 2757"/>
                <a:gd name="T60" fmla="*/ 759 h 7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7" h="759">
                  <a:moveTo>
                    <a:pt x="0" y="253"/>
                  </a:moveTo>
                  <a:cubicBezTo>
                    <a:pt x="47" y="242"/>
                    <a:pt x="207" y="213"/>
                    <a:pt x="285" y="184"/>
                  </a:cubicBezTo>
                  <a:cubicBezTo>
                    <a:pt x="363" y="155"/>
                    <a:pt x="408" y="109"/>
                    <a:pt x="468" y="79"/>
                  </a:cubicBezTo>
                  <a:cubicBezTo>
                    <a:pt x="528" y="49"/>
                    <a:pt x="596" y="0"/>
                    <a:pt x="642" y="4"/>
                  </a:cubicBezTo>
                  <a:cubicBezTo>
                    <a:pt x="688" y="8"/>
                    <a:pt x="714" y="62"/>
                    <a:pt x="747" y="100"/>
                  </a:cubicBezTo>
                  <a:cubicBezTo>
                    <a:pt x="780" y="138"/>
                    <a:pt x="798" y="197"/>
                    <a:pt x="840" y="232"/>
                  </a:cubicBezTo>
                  <a:cubicBezTo>
                    <a:pt x="882" y="267"/>
                    <a:pt x="956" y="320"/>
                    <a:pt x="1002" y="313"/>
                  </a:cubicBezTo>
                  <a:cubicBezTo>
                    <a:pt x="1048" y="306"/>
                    <a:pt x="1074" y="218"/>
                    <a:pt x="1113" y="193"/>
                  </a:cubicBezTo>
                  <a:cubicBezTo>
                    <a:pt x="1152" y="168"/>
                    <a:pt x="1200" y="140"/>
                    <a:pt x="1236" y="160"/>
                  </a:cubicBezTo>
                  <a:cubicBezTo>
                    <a:pt x="1272" y="180"/>
                    <a:pt x="1300" y="253"/>
                    <a:pt x="1332" y="313"/>
                  </a:cubicBezTo>
                  <a:cubicBezTo>
                    <a:pt x="1364" y="373"/>
                    <a:pt x="1385" y="472"/>
                    <a:pt x="1431" y="520"/>
                  </a:cubicBezTo>
                  <a:cubicBezTo>
                    <a:pt x="1477" y="568"/>
                    <a:pt x="1561" y="574"/>
                    <a:pt x="1608" y="604"/>
                  </a:cubicBezTo>
                  <a:cubicBezTo>
                    <a:pt x="1655" y="634"/>
                    <a:pt x="1666" y="676"/>
                    <a:pt x="1713" y="700"/>
                  </a:cubicBezTo>
                  <a:cubicBezTo>
                    <a:pt x="1760" y="724"/>
                    <a:pt x="1837" y="759"/>
                    <a:pt x="1887" y="751"/>
                  </a:cubicBezTo>
                  <a:cubicBezTo>
                    <a:pt x="1937" y="743"/>
                    <a:pt x="1966" y="674"/>
                    <a:pt x="2016" y="649"/>
                  </a:cubicBezTo>
                  <a:cubicBezTo>
                    <a:pt x="2066" y="624"/>
                    <a:pt x="2125" y="625"/>
                    <a:pt x="2187" y="604"/>
                  </a:cubicBezTo>
                  <a:cubicBezTo>
                    <a:pt x="2249" y="583"/>
                    <a:pt x="2320" y="538"/>
                    <a:pt x="2388" y="523"/>
                  </a:cubicBezTo>
                  <a:cubicBezTo>
                    <a:pt x="2456" y="508"/>
                    <a:pt x="2534" y="516"/>
                    <a:pt x="2595" y="514"/>
                  </a:cubicBezTo>
                  <a:cubicBezTo>
                    <a:pt x="2656" y="512"/>
                    <a:pt x="2723" y="512"/>
                    <a:pt x="2757" y="511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Freeform 13">
              <a:extLst>
                <a:ext uri="{FF2B5EF4-FFF2-40B4-BE49-F238E27FC236}">
                  <a16:creationId xmlns:a16="http://schemas.microsoft.com/office/drawing/2014/main" id="{F50DC68D-9D6E-DC4C-8D5C-7B2366F23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161"/>
              <a:ext cx="2814" cy="634"/>
            </a:xfrm>
            <a:custGeom>
              <a:avLst/>
              <a:gdLst>
                <a:gd name="T0" fmla="*/ 0 w 2814"/>
                <a:gd name="T1" fmla="*/ 197 h 634"/>
                <a:gd name="T2" fmla="*/ 297 w 2814"/>
                <a:gd name="T3" fmla="*/ 134 h 634"/>
                <a:gd name="T4" fmla="*/ 516 w 2814"/>
                <a:gd name="T5" fmla="*/ 20 h 634"/>
                <a:gd name="T6" fmla="*/ 684 w 2814"/>
                <a:gd name="T7" fmla="*/ 17 h 634"/>
                <a:gd name="T8" fmla="*/ 807 w 2814"/>
                <a:gd name="T9" fmla="*/ 65 h 634"/>
                <a:gd name="T10" fmla="*/ 903 w 2814"/>
                <a:gd name="T11" fmla="*/ 158 h 634"/>
                <a:gd name="T12" fmla="*/ 999 w 2814"/>
                <a:gd name="T13" fmla="*/ 224 h 634"/>
                <a:gd name="T14" fmla="*/ 1134 w 2814"/>
                <a:gd name="T15" fmla="*/ 164 h 634"/>
                <a:gd name="T16" fmla="*/ 1293 w 2814"/>
                <a:gd name="T17" fmla="*/ 152 h 634"/>
                <a:gd name="T18" fmla="*/ 1416 w 2814"/>
                <a:gd name="T19" fmla="*/ 254 h 634"/>
                <a:gd name="T20" fmla="*/ 1521 w 2814"/>
                <a:gd name="T21" fmla="*/ 377 h 634"/>
                <a:gd name="T22" fmla="*/ 1665 w 2814"/>
                <a:gd name="T23" fmla="*/ 377 h 634"/>
                <a:gd name="T24" fmla="*/ 1749 w 2814"/>
                <a:gd name="T25" fmla="*/ 518 h 634"/>
                <a:gd name="T26" fmla="*/ 1890 w 2814"/>
                <a:gd name="T27" fmla="*/ 632 h 634"/>
                <a:gd name="T28" fmla="*/ 2037 w 2814"/>
                <a:gd name="T29" fmla="*/ 530 h 634"/>
                <a:gd name="T30" fmla="*/ 2157 w 2814"/>
                <a:gd name="T31" fmla="*/ 473 h 634"/>
                <a:gd name="T32" fmla="*/ 2352 w 2814"/>
                <a:gd name="T33" fmla="*/ 440 h 634"/>
                <a:gd name="T34" fmla="*/ 2562 w 2814"/>
                <a:gd name="T35" fmla="*/ 458 h 634"/>
                <a:gd name="T36" fmla="*/ 2814 w 2814"/>
                <a:gd name="T37" fmla="*/ 422 h 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4"/>
                <a:gd name="T58" fmla="*/ 0 h 634"/>
                <a:gd name="T59" fmla="*/ 2814 w 2814"/>
                <a:gd name="T60" fmla="*/ 634 h 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4" h="634">
                  <a:moveTo>
                    <a:pt x="0" y="197"/>
                  </a:moveTo>
                  <a:cubicBezTo>
                    <a:pt x="49" y="187"/>
                    <a:pt x="211" y="164"/>
                    <a:pt x="297" y="134"/>
                  </a:cubicBezTo>
                  <a:cubicBezTo>
                    <a:pt x="383" y="104"/>
                    <a:pt x="452" y="40"/>
                    <a:pt x="516" y="20"/>
                  </a:cubicBezTo>
                  <a:cubicBezTo>
                    <a:pt x="580" y="0"/>
                    <a:pt x="636" y="10"/>
                    <a:pt x="684" y="17"/>
                  </a:cubicBezTo>
                  <a:cubicBezTo>
                    <a:pt x="732" y="24"/>
                    <a:pt x="770" y="42"/>
                    <a:pt x="807" y="65"/>
                  </a:cubicBezTo>
                  <a:cubicBezTo>
                    <a:pt x="844" y="88"/>
                    <a:pt x="871" y="132"/>
                    <a:pt x="903" y="158"/>
                  </a:cubicBezTo>
                  <a:cubicBezTo>
                    <a:pt x="935" y="184"/>
                    <a:pt x="961" y="223"/>
                    <a:pt x="999" y="224"/>
                  </a:cubicBezTo>
                  <a:cubicBezTo>
                    <a:pt x="1037" y="225"/>
                    <a:pt x="1085" y="176"/>
                    <a:pt x="1134" y="164"/>
                  </a:cubicBezTo>
                  <a:cubicBezTo>
                    <a:pt x="1183" y="152"/>
                    <a:pt x="1246" y="137"/>
                    <a:pt x="1293" y="152"/>
                  </a:cubicBezTo>
                  <a:cubicBezTo>
                    <a:pt x="1340" y="167"/>
                    <a:pt x="1378" y="217"/>
                    <a:pt x="1416" y="254"/>
                  </a:cubicBezTo>
                  <a:cubicBezTo>
                    <a:pt x="1454" y="291"/>
                    <a:pt x="1480" y="357"/>
                    <a:pt x="1521" y="377"/>
                  </a:cubicBezTo>
                  <a:cubicBezTo>
                    <a:pt x="1562" y="397"/>
                    <a:pt x="1627" y="354"/>
                    <a:pt x="1665" y="377"/>
                  </a:cubicBezTo>
                  <a:cubicBezTo>
                    <a:pt x="1703" y="400"/>
                    <a:pt x="1712" y="476"/>
                    <a:pt x="1749" y="518"/>
                  </a:cubicBezTo>
                  <a:cubicBezTo>
                    <a:pt x="1786" y="560"/>
                    <a:pt x="1842" y="630"/>
                    <a:pt x="1890" y="632"/>
                  </a:cubicBezTo>
                  <a:cubicBezTo>
                    <a:pt x="1938" y="634"/>
                    <a:pt x="1993" y="556"/>
                    <a:pt x="2037" y="530"/>
                  </a:cubicBezTo>
                  <a:cubicBezTo>
                    <a:pt x="2081" y="504"/>
                    <a:pt x="2105" y="488"/>
                    <a:pt x="2157" y="473"/>
                  </a:cubicBezTo>
                  <a:cubicBezTo>
                    <a:pt x="2209" y="458"/>
                    <a:pt x="2285" y="442"/>
                    <a:pt x="2352" y="440"/>
                  </a:cubicBezTo>
                  <a:cubicBezTo>
                    <a:pt x="2419" y="438"/>
                    <a:pt x="2485" y="461"/>
                    <a:pt x="2562" y="458"/>
                  </a:cubicBezTo>
                  <a:cubicBezTo>
                    <a:pt x="2639" y="455"/>
                    <a:pt x="2762" y="429"/>
                    <a:pt x="2814" y="42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36" name="Group 34">
            <a:extLst>
              <a:ext uri="{FF2B5EF4-FFF2-40B4-BE49-F238E27FC236}">
                <a16:creationId xmlns:a16="http://schemas.microsoft.com/office/drawing/2014/main" id="{419195D8-58CF-AD40-9D91-90DAD2431723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1727200"/>
            <a:ext cx="3233737" cy="4191000"/>
            <a:chOff x="623" y="1088"/>
            <a:chExt cx="2037" cy="2640"/>
          </a:xfrm>
        </p:grpSpPr>
        <p:sp>
          <p:nvSpPr>
            <p:cNvPr id="73737" name="Line 6">
              <a:extLst>
                <a:ext uri="{FF2B5EF4-FFF2-40B4-BE49-F238E27FC236}">
                  <a16:creationId xmlns:a16="http://schemas.microsoft.com/office/drawing/2014/main" id="{8203938C-301D-8D49-9176-65AFEA655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" y="108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738" name="Group 33">
              <a:extLst>
                <a:ext uri="{FF2B5EF4-FFF2-40B4-BE49-F238E27FC236}">
                  <a16:creationId xmlns:a16="http://schemas.microsoft.com/office/drawing/2014/main" id="{43E81C37-AB76-C442-B679-FF0BF7FA5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1102"/>
              <a:ext cx="2037" cy="2626"/>
              <a:chOff x="623" y="1102"/>
              <a:chExt cx="2037" cy="2626"/>
            </a:xfrm>
          </p:grpSpPr>
          <p:sp>
            <p:nvSpPr>
              <p:cNvPr id="73739" name="Line 7">
                <a:extLst>
                  <a:ext uri="{FF2B5EF4-FFF2-40B4-BE49-F238E27FC236}">
                    <a16:creationId xmlns:a16="http://schemas.microsoft.com/office/drawing/2014/main" id="{C8F87929-8C4C-3E4A-8EBB-B445A3AEC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7" y="1136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740" name="Group 14">
                <a:extLst>
                  <a:ext uri="{FF2B5EF4-FFF2-40B4-BE49-F238E27FC236}">
                    <a16:creationId xmlns:a16="http://schemas.microsoft.com/office/drawing/2014/main" id="{32F06487-E126-B945-B550-A708A67FE7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" y="1136"/>
                <a:ext cx="1440" cy="2592"/>
                <a:chOff x="1824" y="960"/>
                <a:chExt cx="1440" cy="2592"/>
              </a:xfrm>
            </p:grpSpPr>
            <p:sp>
              <p:nvSpPr>
                <p:cNvPr id="73748" name="Line 15">
                  <a:extLst>
                    <a:ext uri="{FF2B5EF4-FFF2-40B4-BE49-F238E27FC236}">
                      <a16:creationId xmlns:a16="http://schemas.microsoft.com/office/drawing/2014/main" id="{5888709F-A2F8-6643-BB88-27B156B95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008"/>
                  <a:ext cx="768" cy="254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9" name="Line 16">
                  <a:extLst>
                    <a:ext uri="{FF2B5EF4-FFF2-40B4-BE49-F238E27FC236}">
                      <a16:creationId xmlns:a16="http://schemas.microsoft.com/office/drawing/2014/main" id="{4D422050-CAFE-6247-A8D1-03A1EA4C9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1008"/>
                  <a:ext cx="672" cy="254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105" name="AutoShape 17">
                  <a:extLst>
                    <a:ext uri="{FF2B5EF4-FFF2-40B4-BE49-F238E27FC236}">
                      <a16:creationId xmlns:a16="http://schemas.microsoft.com/office/drawing/2014/main" id="{9C9665E9-C7F0-FC4C-924B-8C9C5E102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0" y="960"/>
                  <a:ext cx="180" cy="165"/>
                </a:xfrm>
                <a:prstGeom prst="star5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charset="0"/>
                    <a:ea typeface="ヒラギノ角ゴ Pro W3" charset="0"/>
                    <a:cs typeface="ヒラギノ角ゴ Pro W3" charset="0"/>
                  </a:endParaRPr>
                </a:p>
              </p:txBody>
            </p:sp>
          </p:grpSp>
          <p:grpSp>
            <p:nvGrpSpPr>
              <p:cNvPr id="73741" name="Group 18">
                <a:extLst>
                  <a:ext uri="{FF2B5EF4-FFF2-40B4-BE49-F238E27FC236}">
                    <a16:creationId xmlns:a16="http://schemas.microsoft.com/office/drawing/2014/main" id="{28682703-8EB4-544F-B4A8-F6669BABAF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1102"/>
                <a:ext cx="2037" cy="2626"/>
                <a:chOff x="1540" y="926"/>
                <a:chExt cx="2037" cy="2626"/>
              </a:xfrm>
            </p:grpSpPr>
            <p:sp>
              <p:nvSpPr>
                <p:cNvPr id="73742" name="Line 19">
                  <a:extLst>
                    <a:ext uri="{FF2B5EF4-FFF2-40B4-BE49-F238E27FC236}">
                      <a16:creationId xmlns:a16="http://schemas.microsoft.com/office/drawing/2014/main" id="{8E941648-CBA9-4449-8A17-2A14007078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4" y="1023"/>
                  <a:ext cx="200" cy="2529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3" name="Line 20">
                  <a:extLst>
                    <a:ext uri="{FF2B5EF4-FFF2-40B4-BE49-F238E27FC236}">
                      <a16:creationId xmlns:a16="http://schemas.microsoft.com/office/drawing/2014/main" id="{B75DD357-890C-8A4A-8F31-D7EC8F5ED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1001"/>
                  <a:ext cx="1632" cy="2551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4" name="Line 21">
                  <a:extLst>
                    <a:ext uri="{FF2B5EF4-FFF2-40B4-BE49-F238E27FC236}">
                      <a16:creationId xmlns:a16="http://schemas.microsoft.com/office/drawing/2014/main" id="{6CF94A75-5D7A-5649-AA64-21FC769D6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64" y="1023"/>
                  <a:ext cx="239" cy="2529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5" name="Line 22">
                  <a:extLst>
                    <a:ext uri="{FF2B5EF4-FFF2-40B4-BE49-F238E27FC236}">
                      <a16:creationId xmlns:a16="http://schemas.microsoft.com/office/drawing/2014/main" id="{8DEE2BB8-EAFF-124C-9B4F-4D6252EDFC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008"/>
                  <a:ext cx="1663" cy="254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111" name="AutoShape 23">
                  <a:extLst>
                    <a:ext uri="{FF2B5EF4-FFF2-40B4-BE49-F238E27FC236}">
                      <a16:creationId xmlns:a16="http://schemas.microsoft.com/office/drawing/2014/main" id="{EE12FFB0-A67B-2045-9847-0EBB1BCCD0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0" y="926"/>
                  <a:ext cx="180" cy="165"/>
                </a:xfrm>
                <a:prstGeom prst="star5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charset="0"/>
                    <a:ea typeface="ヒラギノ角ゴ Pro W3" charset="0"/>
                    <a:cs typeface="ヒラギノ角ゴ Pro W3" charset="0"/>
                  </a:endParaRPr>
                </a:p>
              </p:txBody>
            </p:sp>
            <p:sp>
              <p:nvSpPr>
                <p:cNvPr id="217112" name="AutoShape 24">
                  <a:extLst>
                    <a:ext uri="{FF2B5EF4-FFF2-40B4-BE49-F238E27FC236}">
                      <a16:creationId xmlns:a16="http://schemas.microsoft.com/office/drawing/2014/main" id="{C6FCFDCF-EA9A-ED4B-A111-E6A3339E9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7" y="929"/>
                  <a:ext cx="180" cy="165"/>
                </a:xfrm>
                <a:prstGeom prst="star5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charset="0"/>
                    <a:ea typeface="ヒラギノ角ゴ Pro W3" charset="0"/>
                    <a:cs typeface="ヒラギノ角ゴ Pro W3" charset="0"/>
                  </a:endParaRPr>
                </a:p>
              </p:txBody>
            </p:sp>
          </p:grpSp>
        </p:grp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5EDC3804-C0FC-924B-80C2-4137B4D07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Why does MOAO work if there is only one deformable mirror in the science path?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5B700ACC-E873-A04B-9F18-8278E87D3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9463" y="1600200"/>
            <a:ext cx="4249737" cy="48768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Tomography lets you measure the turbulence throughout the volume above the telescope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In the direction to each galaxy, you can then </a:t>
            </a:r>
            <a:r>
              <a:rPr lang="en-US" altLang="en-US">
                <a:solidFill>
                  <a:srgbClr val="FFEA3B"/>
                </a:solidFill>
                <a:ea typeface="ヒラギノ角ゴ Pro W3" panose="020B0300000000000000" pitchFamily="34" charset="-128"/>
              </a:rPr>
              <a:t>project out</a:t>
            </a:r>
            <a:r>
              <a:rPr lang="en-US" altLang="en-US">
                <a:ea typeface="ヒラギノ角ゴ Pro W3" panose="020B0300000000000000" pitchFamily="34" charset="-128"/>
              </a:rPr>
              <a:t> the turbulence you need to cancel out for that galaxy</a:t>
            </a:r>
          </a:p>
        </p:txBody>
      </p:sp>
      <p:sp>
        <p:nvSpPr>
          <p:cNvPr id="75779" name="Freeform 4">
            <a:extLst>
              <a:ext uri="{FF2B5EF4-FFF2-40B4-BE49-F238E27FC236}">
                <a16:creationId xmlns:a16="http://schemas.microsoft.com/office/drawing/2014/main" id="{48D5AE29-6EE2-7A46-AD24-706E2A0E8C6C}"/>
              </a:ext>
            </a:extLst>
          </p:cNvPr>
          <p:cNvSpPr>
            <a:spLocks/>
          </p:cNvSpPr>
          <p:nvPr/>
        </p:nvSpPr>
        <p:spPr bwMode="auto">
          <a:xfrm>
            <a:off x="1243013" y="3478213"/>
            <a:ext cx="2687637" cy="2381250"/>
          </a:xfrm>
          <a:custGeom>
            <a:avLst/>
            <a:gdLst>
              <a:gd name="T0" fmla="*/ 2147483647 w 1693"/>
              <a:gd name="T1" fmla="*/ 2147483647 h 1500"/>
              <a:gd name="T2" fmla="*/ 0 w 1693"/>
              <a:gd name="T3" fmla="*/ 0 h 1500"/>
              <a:gd name="T4" fmla="*/ 2147483647 w 1693"/>
              <a:gd name="T5" fmla="*/ 0 h 1500"/>
              <a:gd name="T6" fmla="*/ 2147483647 w 1693"/>
              <a:gd name="T7" fmla="*/ 2147483647 h 1500"/>
              <a:gd name="T8" fmla="*/ 2147483647 w 1693"/>
              <a:gd name="T9" fmla="*/ 2147483647 h 1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3"/>
              <a:gd name="T16" fmla="*/ 0 h 1500"/>
              <a:gd name="T17" fmla="*/ 1693 w 1693"/>
              <a:gd name="T18" fmla="*/ 1500 h 1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3" h="1500">
                <a:moveTo>
                  <a:pt x="115" y="1500"/>
                </a:moveTo>
                <a:lnTo>
                  <a:pt x="0" y="0"/>
                </a:lnTo>
                <a:lnTo>
                  <a:pt x="1693" y="0"/>
                </a:lnTo>
                <a:lnTo>
                  <a:pt x="1554" y="1500"/>
                </a:lnTo>
                <a:lnTo>
                  <a:pt x="115" y="1500"/>
                </a:lnTo>
                <a:close/>
              </a:path>
            </a:pathLst>
          </a:custGeom>
          <a:solidFill>
            <a:srgbClr val="660066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75780" name="AutoShape 5">
            <a:extLst>
              <a:ext uri="{FF2B5EF4-FFF2-40B4-BE49-F238E27FC236}">
                <a16:creationId xmlns:a16="http://schemas.microsoft.com/office/drawing/2014/main" id="{E5B01679-F841-114D-B5E0-2E39B83AB8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39863" y="5537200"/>
            <a:ext cx="2286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99" y="11099"/>
                </a:moveTo>
                <a:cubicBezTo>
                  <a:pt x="1196" y="11000"/>
                  <a:pt x="1195" y="10900"/>
                  <a:pt x="1195" y="10800"/>
                </a:cubicBezTo>
                <a:cubicBezTo>
                  <a:pt x="1195" y="5495"/>
                  <a:pt x="5495" y="1195"/>
                  <a:pt x="10800" y="1195"/>
                </a:cubicBezTo>
                <a:cubicBezTo>
                  <a:pt x="16104" y="1195"/>
                  <a:pt x="20405" y="5495"/>
                  <a:pt x="20405" y="10800"/>
                </a:cubicBezTo>
                <a:cubicBezTo>
                  <a:pt x="20404" y="10900"/>
                  <a:pt x="20403" y="11000"/>
                  <a:pt x="20400" y="11099"/>
                </a:cubicBezTo>
                <a:lnTo>
                  <a:pt x="21594" y="11137"/>
                </a:lnTo>
                <a:cubicBezTo>
                  <a:pt x="21598" y="11024"/>
                  <a:pt x="21600" y="1091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2"/>
                  <a:pt x="1" y="11024"/>
                  <a:pt x="5" y="11137"/>
                </a:cubicBezTo>
                <a:lnTo>
                  <a:pt x="1199" y="1109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75781" name="Line 6">
            <a:extLst>
              <a:ext uri="{FF2B5EF4-FFF2-40B4-BE49-F238E27FC236}">
                <a16:creationId xmlns:a16="http://schemas.microsoft.com/office/drawing/2014/main" id="{332125F5-4A60-6546-8725-360D5596B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63" y="1955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75782" name="Text Box 7">
            <a:extLst>
              <a:ext uri="{FF2B5EF4-FFF2-40B4-BE49-F238E27FC236}">
                <a16:creationId xmlns:a16="http://schemas.microsoft.com/office/drawing/2014/main" id="{C8156C25-E269-3A48-AFFC-69CF2B4CA99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78594" y="3410744"/>
            <a:ext cx="1071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 baseline="0">
                <a:latin typeface="Trebuchet MS" panose="020B0703020202090204" pitchFamily="34" charset="0"/>
              </a:rPr>
              <a:t>90 km</a:t>
            </a:r>
          </a:p>
        </p:txBody>
      </p:sp>
      <p:grpSp>
        <p:nvGrpSpPr>
          <p:cNvPr id="75783" name="Group 8">
            <a:extLst>
              <a:ext uri="{FF2B5EF4-FFF2-40B4-BE49-F238E27FC236}">
                <a16:creationId xmlns:a16="http://schemas.microsoft.com/office/drawing/2014/main" id="{CE20840C-8ECC-DE47-B9A0-53F930278DCD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257675"/>
            <a:ext cx="2871788" cy="1333500"/>
            <a:chOff x="1439" y="2161"/>
            <a:chExt cx="2814" cy="1484"/>
          </a:xfrm>
        </p:grpSpPr>
        <p:sp>
          <p:nvSpPr>
            <p:cNvPr id="75806" name="Freeform 9">
              <a:extLst>
                <a:ext uri="{FF2B5EF4-FFF2-40B4-BE49-F238E27FC236}">
                  <a16:creationId xmlns:a16="http://schemas.microsoft.com/office/drawing/2014/main" id="{24872D7E-82B5-F34C-85A6-961B73283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815"/>
              <a:ext cx="2685" cy="830"/>
            </a:xfrm>
            <a:custGeom>
              <a:avLst/>
              <a:gdLst>
                <a:gd name="T0" fmla="*/ 0 w 2685"/>
                <a:gd name="T1" fmla="*/ 305 h 830"/>
                <a:gd name="T2" fmla="*/ 360 w 2685"/>
                <a:gd name="T3" fmla="*/ 170 h 830"/>
                <a:gd name="T4" fmla="*/ 495 w 2685"/>
                <a:gd name="T5" fmla="*/ 50 h 830"/>
                <a:gd name="T6" fmla="*/ 615 w 2685"/>
                <a:gd name="T7" fmla="*/ 5 h 830"/>
                <a:gd name="T8" fmla="*/ 735 w 2685"/>
                <a:gd name="T9" fmla="*/ 80 h 830"/>
                <a:gd name="T10" fmla="*/ 840 w 2685"/>
                <a:gd name="T11" fmla="*/ 290 h 830"/>
                <a:gd name="T12" fmla="*/ 990 w 2685"/>
                <a:gd name="T13" fmla="*/ 335 h 830"/>
                <a:gd name="T14" fmla="*/ 1080 w 2685"/>
                <a:gd name="T15" fmla="*/ 275 h 830"/>
                <a:gd name="T16" fmla="*/ 1215 w 2685"/>
                <a:gd name="T17" fmla="*/ 155 h 830"/>
                <a:gd name="T18" fmla="*/ 1320 w 2685"/>
                <a:gd name="T19" fmla="*/ 335 h 830"/>
                <a:gd name="T20" fmla="*/ 1440 w 2685"/>
                <a:gd name="T21" fmla="*/ 605 h 830"/>
                <a:gd name="T22" fmla="*/ 1560 w 2685"/>
                <a:gd name="T23" fmla="*/ 620 h 830"/>
                <a:gd name="T24" fmla="*/ 1665 w 2685"/>
                <a:gd name="T25" fmla="*/ 785 h 830"/>
                <a:gd name="T26" fmla="*/ 1845 w 2685"/>
                <a:gd name="T27" fmla="*/ 815 h 830"/>
                <a:gd name="T28" fmla="*/ 2040 w 2685"/>
                <a:gd name="T29" fmla="*/ 695 h 830"/>
                <a:gd name="T30" fmla="*/ 2145 w 2685"/>
                <a:gd name="T31" fmla="*/ 590 h 830"/>
                <a:gd name="T32" fmla="*/ 2355 w 2685"/>
                <a:gd name="T33" fmla="*/ 515 h 830"/>
                <a:gd name="T34" fmla="*/ 2550 w 2685"/>
                <a:gd name="T35" fmla="*/ 560 h 830"/>
                <a:gd name="T36" fmla="*/ 2685 w 2685"/>
                <a:gd name="T37" fmla="*/ 560 h 8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5"/>
                <a:gd name="T58" fmla="*/ 0 h 830"/>
                <a:gd name="T59" fmla="*/ 2685 w 2685"/>
                <a:gd name="T60" fmla="*/ 830 h 8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5" h="830">
                  <a:moveTo>
                    <a:pt x="0" y="305"/>
                  </a:moveTo>
                  <a:cubicBezTo>
                    <a:pt x="139" y="258"/>
                    <a:pt x="278" y="212"/>
                    <a:pt x="360" y="170"/>
                  </a:cubicBezTo>
                  <a:cubicBezTo>
                    <a:pt x="442" y="128"/>
                    <a:pt x="453" y="77"/>
                    <a:pt x="495" y="50"/>
                  </a:cubicBezTo>
                  <a:cubicBezTo>
                    <a:pt x="537" y="23"/>
                    <a:pt x="575" y="0"/>
                    <a:pt x="615" y="5"/>
                  </a:cubicBezTo>
                  <a:cubicBezTo>
                    <a:pt x="655" y="10"/>
                    <a:pt x="697" y="32"/>
                    <a:pt x="735" y="80"/>
                  </a:cubicBezTo>
                  <a:cubicBezTo>
                    <a:pt x="773" y="128"/>
                    <a:pt x="798" y="248"/>
                    <a:pt x="840" y="290"/>
                  </a:cubicBezTo>
                  <a:cubicBezTo>
                    <a:pt x="882" y="332"/>
                    <a:pt x="950" y="338"/>
                    <a:pt x="990" y="335"/>
                  </a:cubicBezTo>
                  <a:cubicBezTo>
                    <a:pt x="1030" y="332"/>
                    <a:pt x="1043" y="305"/>
                    <a:pt x="1080" y="275"/>
                  </a:cubicBezTo>
                  <a:cubicBezTo>
                    <a:pt x="1117" y="245"/>
                    <a:pt x="1175" y="145"/>
                    <a:pt x="1215" y="155"/>
                  </a:cubicBezTo>
                  <a:cubicBezTo>
                    <a:pt x="1255" y="165"/>
                    <a:pt x="1282" y="260"/>
                    <a:pt x="1320" y="335"/>
                  </a:cubicBezTo>
                  <a:cubicBezTo>
                    <a:pt x="1358" y="410"/>
                    <a:pt x="1400" y="558"/>
                    <a:pt x="1440" y="605"/>
                  </a:cubicBezTo>
                  <a:cubicBezTo>
                    <a:pt x="1480" y="652"/>
                    <a:pt x="1523" y="590"/>
                    <a:pt x="1560" y="620"/>
                  </a:cubicBezTo>
                  <a:cubicBezTo>
                    <a:pt x="1597" y="650"/>
                    <a:pt x="1618" y="752"/>
                    <a:pt x="1665" y="785"/>
                  </a:cubicBezTo>
                  <a:cubicBezTo>
                    <a:pt x="1712" y="818"/>
                    <a:pt x="1783" y="830"/>
                    <a:pt x="1845" y="815"/>
                  </a:cubicBezTo>
                  <a:cubicBezTo>
                    <a:pt x="1907" y="800"/>
                    <a:pt x="1990" y="733"/>
                    <a:pt x="2040" y="695"/>
                  </a:cubicBezTo>
                  <a:cubicBezTo>
                    <a:pt x="2090" y="657"/>
                    <a:pt x="2092" y="620"/>
                    <a:pt x="2145" y="590"/>
                  </a:cubicBezTo>
                  <a:cubicBezTo>
                    <a:pt x="2198" y="560"/>
                    <a:pt x="2288" y="520"/>
                    <a:pt x="2355" y="515"/>
                  </a:cubicBezTo>
                  <a:cubicBezTo>
                    <a:pt x="2422" y="510"/>
                    <a:pt x="2495" y="553"/>
                    <a:pt x="2550" y="560"/>
                  </a:cubicBezTo>
                  <a:cubicBezTo>
                    <a:pt x="2605" y="567"/>
                    <a:pt x="2645" y="563"/>
                    <a:pt x="2685" y="560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Freeform 10">
              <a:extLst>
                <a:ext uri="{FF2B5EF4-FFF2-40B4-BE49-F238E27FC236}">
                  <a16:creationId xmlns:a16="http://schemas.microsoft.com/office/drawing/2014/main" id="{C6BFCDE0-FD97-344F-A05E-673C94ACF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465"/>
              <a:ext cx="2757" cy="759"/>
            </a:xfrm>
            <a:custGeom>
              <a:avLst/>
              <a:gdLst>
                <a:gd name="T0" fmla="*/ 0 w 2757"/>
                <a:gd name="T1" fmla="*/ 253 h 759"/>
                <a:gd name="T2" fmla="*/ 285 w 2757"/>
                <a:gd name="T3" fmla="*/ 184 h 759"/>
                <a:gd name="T4" fmla="*/ 468 w 2757"/>
                <a:gd name="T5" fmla="*/ 79 h 759"/>
                <a:gd name="T6" fmla="*/ 642 w 2757"/>
                <a:gd name="T7" fmla="*/ 4 h 759"/>
                <a:gd name="T8" fmla="*/ 747 w 2757"/>
                <a:gd name="T9" fmla="*/ 100 h 759"/>
                <a:gd name="T10" fmla="*/ 840 w 2757"/>
                <a:gd name="T11" fmla="*/ 232 h 759"/>
                <a:gd name="T12" fmla="*/ 1002 w 2757"/>
                <a:gd name="T13" fmla="*/ 313 h 759"/>
                <a:gd name="T14" fmla="*/ 1113 w 2757"/>
                <a:gd name="T15" fmla="*/ 193 h 759"/>
                <a:gd name="T16" fmla="*/ 1236 w 2757"/>
                <a:gd name="T17" fmla="*/ 160 h 759"/>
                <a:gd name="T18" fmla="*/ 1332 w 2757"/>
                <a:gd name="T19" fmla="*/ 313 h 759"/>
                <a:gd name="T20" fmla="*/ 1431 w 2757"/>
                <a:gd name="T21" fmla="*/ 520 h 759"/>
                <a:gd name="T22" fmla="*/ 1608 w 2757"/>
                <a:gd name="T23" fmla="*/ 604 h 759"/>
                <a:gd name="T24" fmla="*/ 1713 w 2757"/>
                <a:gd name="T25" fmla="*/ 700 h 759"/>
                <a:gd name="T26" fmla="*/ 1887 w 2757"/>
                <a:gd name="T27" fmla="*/ 751 h 759"/>
                <a:gd name="T28" fmla="*/ 2016 w 2757"/>
                <a:gd name="T29" fmla="*/ 649 h 759"/>
                <a:gd name="T30" fmla="*/ 2187 w 2757"/>
                <a:gd name="T31" fmla="*/ 604 h 759"/>
                <a:gd name="T32" fmla="*/ 2388 w 2757"/>
                <a:gd name="T33" fmla="*/ 523 h 759"/>
                <a:gd name="T34" fmla="*/ 2595 w 2757"/>
                <a:gd name="T35" fmla="*/ 514 h 759"/>
                <a:gd name="T36" fmla="*/ 2757 w 2757"/>
                <a:gd name="T37" fmla="*/ 511 h 7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7"/>
                <a:gd name="T58" fmla="*/ 0 h 759"/>
                <a:gd name="T59" fmla="*/ 2757 w 2757"/>
                <a:gd name="T60" fmla="*/ 759 h 7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7" h="759">
                  <a:moveTo>
                    <a:pt x="0" y="253"/>
                  </a:moveTo>
                  <a:cubicBezTo>
                    <a:pt x="47" y="242"/>
                    <a:pt x="207" y="213"/>
                    <a:pt x="285" y="184"/>
                  </a:cubicBezTo>
                  <a:cubicBezTo>
                    <a:pt x="363" y="155"/>
                    <a:pt x="408" y="109"/>
                    <a:pt x="468" y="79"/>
                  </a:cubicBezTo>
                  <a:cubicBezTo>
                    <a:pt x="528" y="49"/>
                    <a:pt x="596" y="0"/>
                    <a:pt x="642" y="4"/>
                  </a:cubicBezTo>
                  <a:cubicBezTo>
                    <a:pt x="688" y="8"/>
                    <a:pt x="714" y="62"/>
                    <a:pt x="747" y="100"/>
                  </a:cubicBezTo>
                  <a:cubicBezTo>
                    <a:pt x="780" y="138"/>
                    <a:pt x="798" y="197"/>
                    <a:pt x="840" y="232"/>
                  </a:cubicBezTo>
                  <a:cubicBezTo>
                    <a:pt x="882" y="267"/>
                    <a:pt x="956" y="320"/>
                    <a:pt x="1002" y="313"/>
                  </a:cubicBezTo>
                  <a:cubicBezTo>
                    <a:pt x="1048" y="306"/>
                    <a:pt x="1074" y="218"/>
                    <a:pt x="1113" y="193"/>
                  </a:cubicBezTo>
                  <a:cubicBezTo>
                    <a:pt x="1152" y="168"/>
                    <a:pt x="1200" y="140"/>
                    <a:pt x="1236" y="160"/>
                  </a:cubicBezTo>
                  <a:cubicBezTo>
                    <a:pt x="1272" y="180"/>
                    <a:pt x="1300" y="253"/>
                    <a:pt x="1332" y="313"/>
                  </a:cubicBezTo>
                  <a:cubicBezTo>
                    <a:pt x="1364" y="373"/>
                    <a:pt x="1385" y="472"/>
                    <a:pt x="1431" y="520"/>
                  </a:cubicBezTo>
                  <a:cubicBezTo>
                    <a:pt x="1477" y="568"/>
                    <a:pt x="1561" y="574"/>
                    <a:pt x="1608" y="604"/>
                  </a:cubicBezTo>
                  <a:cubicBezTo>
                    <a:pt x="1655" y="634"/>
                    <a:pt x="1666" y="676"/>
                    <a:pt x="1713" y="700"/>
                  </a:cubicBezTo>
                  <a:cubicBezTo>
                    <a:pt x="1760" y="724"/>
                    <a:pt x="1837" y="759"/>
                    <a:pt x="1887" y="751"/>
                  </a:cubicBezTo>
                  <a:cubicBezTo>
                    <a:pt x="1937" y="743"/>
                    <a:pt x="1966" y="674"/>
                    <a:pt x="2016" y="649"/>
                  </a:cubicBezTo>
                  <a:cubicBezTo>
                    <a:pt x="2066" y="624"/>
                    <a:pt x="2125" y="625"/>
                    <a:pt x="2187" y="604"/>
                  </a:cubicBezTo>
                  <a:cubicBezTo>
                    <a:pt x="2249" y="583"/>
                    <a:pt x="2320" y="538"/>
                    <a:pt x="2388" y="523"/>
                  </a:cubicBezTo>
                  <a:cubicBezTo>
                    <a:pt x="2456" y="508"/>
                    <a:pt x="2534" y="516"/>
                    <a:pt x="2595" y="514"/>
                  </a:cubicBezTo>
                  <a:cubicBezTo>
                    <a:pt x="2656" y="512"/>
                    <a:pt x="2723" y="512"/>
                    <a:pt x="2757" y="511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Freeform 11">
              <a:extLst>
                <a:ext uri="{FF2B5EF4-FFF2-40B4-BE49-F238E27FC236}">
                  <a16:creationId xmlns:a16="http://schemas.microsoft.com/office/drawing/2014/main" id="{329BC048-A6F4-5547-84D1-7BE49278C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161"/>
              <a:ext cx="2814" cy="634"/>
            </a:xfrm>
            <a:custGeom>
              <a:avLst/>
              <a:gdLst>
                <a:gd name="T0" fmla="*/ 0 w 2814"/>
                <a:gd name="T1" fmla="*/ 197 h 634"/>
                <a:gd name="T2" fmla="*/ 297 w 2814"/>
                <a:gd name="T3" fmla="*/ 134 h 634"/>
                <a:gd name="T4" fmla="*/ 516 w 2814"/>
                <a:gd name="T5" fmla="*/ 20 h 634"/>
                <a:gd name="T6" fmla="*/ 684 w 2814"/>
                <a:gd name="T7" fmla="*/ 17 h 634"/>
                <a:gd name="T8" fmla="*/ 807 w 2814"/>
                <a:gd name="T9" fmla="*/ 65 h 634"/>
                <a:gd name="T10" fmla="*/ 903 w 2814"/>
                <a:gd name="T11" fmla="*/ 158 h 634"/>
                <a:gd name="T12" fmla="*/ 999 w 2814"/>
                <a:gd name="T13" fmla="*/ 224 h 634"/>
                <a:gd name="T14" fmla="*/ 1134 w 2814"/>
                <a:gd name="T15" fmla="*/ 164 h 634"/>
                <a:gd name="T16" fmla="*/ 1293 w 2814"/>
                <a:gd name="T17" fmla="*/ 152 h 634"/>
                <a:gd name="T18" fmla="*/ 1416 w 2814"/>
                <a:gd name="T19" fmla="*/ 254 h 634"/>
                <a:gd name="T20" fmla="*/ 1521 w 2814"/>
                <a:gd name="T21" fmla="*/ 377 h 634"/>
                <a:gd name="T22" fmla="*/ 1665 w 2814"/>
                <a:gd name="T23" fmla="*/ 377 h 634"/>
                <a:gd name="T24" fmla="*/ 1749 w 2814"/>
                <a:gd name="T25" fmla="*/ 518 h 634"/>
                <a:gd name="T26" fmla="*/ 1890 w 2814"/>
                <a:gd name="T27" fmla="*/ 632 h 634"/>
                <a:gd name="T28" fmla="*/ 2037 w 2814"/>
                <a:gd name="T29" fmla="*/ 530 h 634"/>
                <a:gd name="T30" fmla="*/ 2157 w 2814"/>
                <a:gd name="T31" fmla="*/ 473 h 634"/>
                <a:gd name="T32" fmla="*/ 2352 w 2814"/>
                <a:gd name="T33" fmla="*/ 440 h 634"/>
                <a:gd name="T34" fmla="*/ 2562 w 2814"/>
                <a:gd name="T35" fmla="*/ 458 h 634"/>
                <a:gd name="T36" fmla="*/ 2814 w 2814"/>
                <a:gd name="T37" fmla="*/ 422 h 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4"/>
                <a:gd name="T58" fmla="*/ 0 h 634"/>
                <a:gd name="T59" fmla="*/ 2814 w 2814"/>
                <a:gd name="T60" fmla="*/ 634 h 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4" h="634">
                  <a:moveTo>
                    <a:pt x="0" y="197"/>
                  </a:moveTo>
                  <a:cubicBezTo>
                    <a:pt x="49" y="187"/>
                    <a:pt x="211" y="164"/>
                    <a:pt x="297" y="134"/>
                  </a:cubicBezTo>
                  <a:cubicBezTo>
                    <a:pt x="383" y="104"/>
                    <a:pt x="452" y="40"/>
                    <a:pt x="516" y="20"/>
                  </a:cubicBezTo>
                  <a:cubicBezTo>
                    <a:pt x="580" y="0"/>
                    <a:pt x="636" y="10"/>
                    <a:pt x="684" y="17"/>
                  </a:cubicBezTo>
                  <a:cubicBezTo>
                    <a:pt x="732" y="24"/>
                    <a:pt x="770" y="42"/>
                    <a:pt x="807" y="65"/>
                  </a:cubicBezTo>
                  <a:cubicBezTo>
                    <a:pt x="844" y="88"/>
                    <a:pt x="871" y="132"/>
                    <a:pt x="903" y="158"/>
                  </a:cubicBezTo>
                  <a:cubicBezTo>
                    <a:pt x="935" y="184"/>
                    <a:pt x="961" y="223"/>
                    <a:pt x="999" y="224"/>
                  </a:cubicBezTo>
                  <a:cubicBezTo>
                    <a:pt x="1037" y="225"/>
                    <a:pt x="1085" y="176"/>
                    <a:pt x="1134" y="164"/>
                  </a:cubicBezTo>
                  <a:cubicBezTo>
                    <a:pt x="1183" y="152"/>
                    <a:pt x="1246" y="137"/>
                    <a:pt x="1293" y="152"/>
                  </a:cubicBezTo>
                  <a:cubicBezTo>
                    <a:pt x="1340" y="167"/>
                    <a:pt x="1378" y="217"/>
                    <a:pt x="1416" y="254"/>
                  </a:cubicBezTo>
                  <a:cubicBezTo>
                    <a:pt x="1454" y="291"/>
                    <a:pt x="1480" y="357"/>
                    <a:pt x="1521" y="377"/>
                  </a:cubicBezTo>
                  <a:cubicBezTo>
                    <a:pt x="1562" y="397"/>
                    <a:pt x="1627" y="354"/>
                    <a:pt x="1665" y="377"/>
                  </a:cubicBezTo>
                  <a:cubicBezTo>
                    <a:pt x="1703" y="400"/>
                    <a:pt x="1712" y="476"/>
                    <a:pt x="1749" y="518"/>
                  </a:cubicBezTo>
                  <a:cubicBezTo>
                    <a:pt x="1786" y="560"/>
                    <a:pt x="1842" y="630"/>
                    <a:pt x="1890" y="632"/>
                  </a:cubicBezTo>
                  <a:cubicBezTo>
                    <a:pt x="1938" y="634"/>
                    <a:pt x="1993" y="556"/>
                    <a:pt x="2037" y="530"/>
                  </a:cubicBezTo>
                  <a:cubicBezTo>
                    <a:pt x="2081" y="504"/>
                    <a:pt x="2105" y="488"/>
                    <a:pt x="2157" y="473"/>
                  </a:cubicBezTo>
                  <a:cubicBezTo>
                    <a:pt x="2209" y="458"/>
                    <a:pt x="2285" y="442"/>
                    <a:pt x="2352" y="440"/>
                  </a:cubicBezTo>
                  <a:cubicBezTo>
                    <a:pt x="2419" y="438"/>
                    <a:pt x="2485" y="461"/>
                    <a:pt x="2562" y="458"/>
                  </a:cubicBezTo>
                  <a:cubicBezTo>
                    <a:pt x="2639" y="455"/>
                    <a:pt x="2762" y="429"/>
                    <a:pt x="2814" y="42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06011722-CD99-7747-BC7B-2AE138A54A14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1727200"/>
            <a:ext cx="3233737" cy="4191000"/>
            <a:chOff x="623" y="1088"/>
            <a:chExt cx="2037" cy="2640"/>
          </a:xfrm>
        </p:grpSpPr>
        <p:sp>
          <p:nvSpPr>
            <p:cNvPr id="75792" name="Line 13">
              <a:extLst>
                <a:ext uri="{FF2B5EF4-FFF2-40B4-BE49-F238E27FC236}">
                  <a16:creationId xmlns:a16="http://schemas.microsoft.com/office/drawing/2014/main" id="{4F2697C7-24CF-3D47-9199-BA22A44B6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" y="1088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93" name="Group 14">
              <a:extLst>
                <a:ext uri="{FF2B5EF4-FFF2-40B4-BE49-F238E27FC236}">
                  <a16:creationId xmlns:a16="http://schemas.microsoft.com/office/drawing/2014/main" id="{E108E39B-7134-4547-889D-30C5DCEB7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1102"/>
              <a:ext cx="2037" cy="2626"/>
              <a:chOff x="623" y="1102"/>
              <a:chExt cx="2037" cy="2626"/>
            </a:xfrm>
          </p:grpSpPr>
          <p:sp>
            <p:nvSpPr>
              <p:cNvPr id="75794" name="Line 15">
                <a:extLst>
                  <a:ext uri="{FF2B5EF4-FFF2-40B4-BE49-F238E27FC236}">
                    <a16:creationId xmlns:a16="http://schemas.microsoft.com/office/drawing/2014/main" id="{A9BDCD33-22A9-AB48-8938-110C64358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7" y="1136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795" name="Group 16">
                <a:extLst>
                  <a:ext uri="{FF2B5EF4-FFF2-40B4-BE49-F238E27FC236}">
                    <a16:creationId xmlns:a16="http://schemas.microsoft.com/office/drawing/2014/main" id="{5AFBFEF7-6914-644A-B45C-68BA1CD09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" y="1136"/>
                <a:ext cx="1440" cy="2592"/>
                <a:chOff x="1824" y="960"/>
                <a:chExt cx="1440" cy="2592"/>
              </a:xfrm>
            </p:grpSpPr>
            <p:sp>
              <p:nvSpPr>
                <p:cNvPr id="75803" name="Line 17">
                  <a:extLst>
                    <a:ext uri="{FF2B5EF4-FFF2-40B4-BE49-F238E27FC236}">
                      <a16:creationId xmlns:a16="http://schemas.microsoft.com/office/drawing/2014/main" id="{8F780EC0-B615-8940-ADCE-1C5B9974D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008"/>
                  <a:ext cx="768" cy="254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4" name="Line 18">
                  <a:extLst>
                    <a:ext uri="{FF2B5EF4-FFF2-40B4-BE49-F238E27FC236}">
                      <a16:creationId xmlns:a16="http://schemas.microsoft.com/office/drawing/2014/main" id="{C96EF3B9-1775-0F4A-9F2E-BEB81A73B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1008"/>
                  <a:ext cx="672" cy="254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203" name="AutoShape 19">
                  <a:extLst>
                    <a:ext uri="{FF2B5EF4-FFF2-40B4-BE49-F238E27FC236}">
                      <a16:creationId xmlns:a16="http://schemas.microsoft.com/office/drawing/2014/main" id="{C7E53E78-B26C-5749-9DD7-8BF7B61FF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0" y="960"/>
                  <a:ext cx="180" cy="165"/>
                </a:xfrm>
                <a:prstGeom prst="star5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charset="0"/>
                    <a:ea typeface="ヒラギノ角ゴ Pro W3" charset="0"/>
                    <a:cs typeface="ヒラギノ角ゴ Pro W3" charset="0"/>
                  </a:endParaRPr>
                </a:p>
              </p:txBody>
            </p:sp>
          </p:grpSp>
          <p:grpSp>
            <p:nvGrpSpPr>
              <p:cNvPr id="75796" name="Group 20">
                <a:extLst>
                  <a:ext uri="{FF2B5EF4-FFF2-40B4-BE49-F238E27FC236}">
                    <a16:creationId xmlns:a16="http://schemas.microsoft.com/office/drawing/2014/main" id="{E456A42D-A7C6-F545-963B-2DFC44DD90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1102"/>
                <a:ext cx="2037" cy="2626"/>
                <a:chOff x="1540" y="926"/>
                <a:chExt cx="2037" cy="2626"/>
              </a:xfrm>
            </p:grpSpPr>
            <p:sp>
              <p:nvSpPr>
                <p:cNvPr id="75797" name="Line 21">
                  <a:extLst>
                    <a:ext uri="{FF2B5EF4-FFF2-40B4-BE49-F238E27FC236}">
                      <a16:creationId xmlns:a16="http://schemas.microsoft.com/office/drawing/2014/main" id="{64A735CE-EE2A-5543-9BD6-A20635BE09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4" y="1023"/>
                  <a:ext cx="200" cy="2529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8" name="Line 22">
                  <a:extLst>
                    <a:ext uri="{FF2B5EF4-FFF2-40B4-BE49-F238E27FC236}">
                      <a16:creationId xmlns:a16="http://schemas.microsoft.com/office/drawing/2014/main" id="{58B68405-9E15-1C41-B0B5-68CD1CB5B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1001"/>
                  <a:ext cx="1632" cy="2551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799" name="Line 23">
                  <a:extLst>
                    <a:ext uri="{FF2B5EF4-FFF2-40B4-BE49-F238E27FC236}">
                      <a16:creationId xmlns:a16="http://schemas.microsoft.com/office/drawing/2014/main" id="{EF914EE2-4E0C-4742-BD57-DB3782C77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64" y="1023"/>
                  <a:ext cx="239" cy="2529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00" name="Line 24">
                  <a:extLst>
                    <a:ext uri="{FF2B5EF4-FFF2-40B4-BE49-F238E27FC236}">
                      <a16:creationId xmlns:a16="http://schemas.microsoft.com/office/drawing/2014/main" id="{183C8746-FC71-D04A-B290-47369171D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24" y="1008"/>
                  <a:ext cx="1663" cy="2544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209" name="AutoShape 25">
                  <a:extLst>
                    <a:ext uri="{FF2B5EF4-FFF2-40B4-BE49-F238E27FC236}">
                      <a16:creationId xmlns:a16="http://schemas.microsoft.com/office/drawing/2014/main" id="{01FAF0C3-F94D-8B48-B9B5-F5685CC7B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0" y="926"/>
                  <a:ext cx="180" cy="165"/>
                </a:xfrm>
                <a:prstGeom prst="star5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charset="0"/>
                    <a:ea typeface="ヒラギノ角ゴ Pro W3" charset="0"/>
                    <a:cs typeface="ヒラギノ角ゴ Pro W3" charset="0"/>
                  </a:endParaRPr>
                </a:p>
              </p:txBody>
            </p:sp>
            <p:sp>
              <p:nvSpPr>
                <p:cNvPr id="221210" name="AutoShape 26">
                  <a:extLst>
                    <a:ext uri="{FF2B5EF4-FFF2-40B4-BE49-F238E27FC236}">
                      <a16:creationId xmlns:a16="http://schemas.microsoft.com/office/drawing/2014/main" id="{0FE73C9E-D4F6-6948-8AD7-274810F19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7" y="929"/>
                  <a:ext cx="180" cy="165"/>
                </a:xfrm>
                <a:prstGeom prst="star5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" charset="0"/>
                    <a:ea typeface="ヒラギノ角ゴ Pro W3" charset="0"/>
                    <a:cs typeface="ヒラギノ角ゴ Pro W3" charset="0"/>
                  </a:endParaRPr>
                </a:p>
              </p:txBody>
            </p:sp>
          </p:grpSp>
        </p:grpSp>
      </p:grpSp>
      <p:grpSp>
        <p:nvGrpSpPr>
          <p:cNvPr id="7" name="Group 45">
            <a:extLst>
              <a:ext uri="{FF2B5EF4-FFF2-40B4-BE49-F238E27FC236}">
                <a16:creationId xmlns:a16="http://schemas.microsoft.com/office/drawing/2014/main" id="{AC4A7A68-584B-6049-90D2-9F171DE225CB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1312863"/>
            <a:ext cx="344487" cy="196850"/>
            <a:chOff x="796" y="2269"/>
            <a:chExt cx="356" cy="239"/>
          </a:xfrm>
        </p:grpSpPr>
        <p:sp>
          <p:nvSpPr>
            <p:cNvPr id="75789" name="Oval 46">
              <a:extLst>
                <a:ext uri="{FF2B5EF4-FFF2-40B4-BE49-F238E27FC236}">
                  <a16:creationId xmlns:a16="http://schemas.microsoft.com/office/drawing/2014/main" id="{D58216FB-60C2-604E-9878-FE54F088E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2319"/>
              <a:ext cx="146" cy="153"/>
            </a:xfrm>
            <a:prstGeom prst="ellipse">
              <a:avLst/>
            </a:prstGeom>
            <a:noFill/>
            <a:ln w="38100">
              <a:solidFill>
                <a:srgbClr val="FF081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eaLnBrk="1" hangingPunct="1"/>
              <a:endParaRPr lang="en-US" altLang="en-US" sz="1800" baseline="0">
                <a:latin typeface="Arial" panose="020B0604020202020204" pitchFamily="34" charset="0"/>
              </a:endParaRPr>
            </a:p>
          </p:txBody>
        </p:sp>
        <p:sp>
          <p:nvSpPr>
            <p:cNvPr id="75790" name="Arc 47">
              <a:extLst>
                <a:ext uri="{FF2B5EF4-FFF2-40B4-BE49-F238E27FC236}">
                  <a16:creationId xmlns:a16="http://schemas.microsoft.com/office/drawing/2014/main" id="{C1F9AB97-EB83-A247-ACCB-44E5703A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2319"/>
              <a:ext cx="168" cy="1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816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Arc 48">
              <a:extLst>
                <a:ext uri="{FF2B5EF4-FFF2-40B4-BE49-F238E27FC236}">
                  <a16:creationId xmlns:a16="http://schemas.microsoft.com/office/drawing/2014/main" id="{7BC4A389-0287-4D4B-8F5D-49D0C3AE4EC0}"/>
                </a:ext>
              </a:extLst>
            </p:cNvPr>
            <p:cNvSpPr>
              <a:spLocks/>
            </p:cNvSpPr>
            <p:nvPr/>
          </p:nvSpPr>
          <p:spPr bwMode="auto">
            <a:xfrm rot="-10396883">
              <a:off x="796" y="2269"/>
              <a:ext cx="168" cy="1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816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grpSp>
        <p:nvGrpSpPr>
          <p:cNvPr id="8" name="Group 31">
            <a:extLst>
              <a:ext uri="{FF2B5EF4-FFF2-40B4-BE49-F238E27FC236}">
                <a16:creationId xmlns:a16="http://schemas.microsoft.com/office/drawing/2014/main" id="{AD38BB8E-F2D3-544C-9060-7EF0D58791D8}"/>
              </a:ext>
            </a:extLst>
          </p:cNvPr>
          <p:cNvGrpSpPr>
            <a:grpSpLocks/>
          </p:cNvGrpSpPr>
          <p:nvPr/>
        </p:nvGrpSpPr>
        <p:grpSpPr bwMode="auto">
          <a:xfrm>
            <a:off x="1490663" y="1465263"/>
            <a:ext cx="2600325" cy="4402137"/>
            <a:chOff x="939" y="923"/>
            <a:chExt cx="1638" cy="2773"/>
          </a:xfrm>
        </p:grpSpPr>
        <p:sp>
          <p:nvSpPr>
            <p:cNvPr id="75787" name="Line 32">
              <a:extLst>
                <a:ext uri="{FF2B5EF4-FFF2-40B4-BE49-F238E27FC236}">
                  <a16:creationId xmlns:a16="http://schemas.microsoft.com/office/drawing/2014/main" id="{23E9FA5D-6D5D-0441-83F3-D94A20823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9" y="928"/>
              <a:ext cx="326" cy="2768"/>
            </a:xfrm>
            <a:prstGeom prst="line">
              <a:avLst/>
            </a:prstGeom>
            <a:noFill/>
            <a:ln w="38100">
              <a:solidFill>
                <a:srgbClr val="FF081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8" name="Line 33">
              <a:extLst>
                <a:ext uri="{FF2B5EF4-FFF2-40B4-BE49-F238E27FC236}">
                  <a16:creationId xmlns:a16="http://schemas.microsoft.com/office/drawing/2014/main" id="{EE45A796-294F-8849-86FF-774F521BE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0" y="923"/>
              <a:ext cx="267" cy="2763"/>
            </a:xfrm>
            <a:prstGeom prst="line">
              <a:avLst/>
            </a:prstGeom>
            <a:noFill/>
            <a:ln w="38100">
              <a:solidFill>
                <a:srgbClr val="FF081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A14908B9-D7D5-424F-9B64-8B564E0CB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MOAO Demonstration Systems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886F435B-6455-8744-A592-7FDACA2E3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69338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CANARY (Durham, Obs. de Paris, ONERA, ESO)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MOAO pathfinder for E-ELT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On William Herschel Telescope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First NGS, then Rayleigh guide stars</a:t>
            </a:r>
          </a:p>
          <a:p>
            <a:pPr>
              <a:lnSpc>
                <a:spcPct val="90000"/>
              </a:lnSpc>
              <a:spcBef>
                <a:spcPts val="3213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RAVEN (U Victoria, Subaru, INO, Canadian NRC)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MOAO demonstrator for Subaru telescope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3 NGS </a:t>
            </a:r>
            <a:r>
              <a:rPr lang="en-US" altLang="en-US" dirty="0" err="1">
                <a:ea typeface="ヒラギノ角ゴ Pro W3" panose="020B0300000000000000" pitchFamily="34" charset="-128"/>
              </a:rPr>
              <a:t>wavefront</a:t>
            </a:r>
            <a:r>
              <a:rPr lang="en-US" altLang="en-US" dirty="0">
                <a:ea typeface="ヒラギノ角ゴ Pro W3" panose="020B0300000000000000" pitchFamily="34" charset="-128"/>
              </a:rPr>
              <a:t> sensors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Field of regard &gt; 2.7 arc min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Vidal_etal_Paper_Title.png">
            <a:extLst>
              <a:ext uri="{FF2B5EF4-FFF2-40B4-BE49-F238E27FC236}">
                <a16:creationId xmlns:a16="http://schemas.microsoft.com/office/drawing/2014/main" id="{BB3E1A02-BB90-F54D-99F6-3D337D805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92100"/>
            <a:ext cx="6611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 descr="CANARY_PSF_Plots.png">
            <a:extLst>
              <a:ext uri="{FF2B5EF4-FFF2-40B4-BE49-F238E27FC236}">
                <a16:creationId xmlns:a16="http://schemas.microsoft.com/office/drawing/2014/main" id="{E0C02C17-AA7D-ED46-A688-894E99EEA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803400"/>
            <a:ext cx="67310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E752398D-FA00-534F-B0A7-C7658D7BA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Both E-ELT and TMT have done early designs for MOAO systems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6C689ACB-5138-4649-ABD7-48242723C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26150" y="1511300"/>
            <a:ext cx="2979738" cy="48768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Artist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s sketch of EAGLE MOAO system for E-ELT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One of the constraints is that the spectrographs are very large!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Hard (and expensive) to fit in a lot of them</a:t>
            </a:r>
          </a:p>
        </p:txBody>
      </p:sp>
      <p:pic>
        <p:nvPicPr>
          <p:cNvPr id="80899" name="Picture 4" descr="EAGLE_generalView">
            <a:extLst>
              <a:ext uri="{FF2B5EF4-FFF2-40B4-BE49-F238E27FC236}">
                <a16:creationId xmlns:a16="http://schemas.microsoft.com/office/drawing/2014/main" id="{D852C1C9-C9F8-C641-BEF1-00694931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r="972"/>
          <a:stretch>
            <a:fillRect/>
          </a:stretch>
        </p:blipFill>
        <p:spPr bwMode="auto">
          <a:xfrm>
            <a:off x="161925" y="1598613"/>
            <a:ext cx="564515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:a16="http://schemas.microsoft.com/office/drawing/2014/main" id="{A681EBDD-5C5D-1741-97BF-E25F46F797B2}"/>
              </a:ext>
            </a:extLst>
          </p:cNvPr>
          <p:cNvSpPr txBox="1">
            <a:spLocks noGrp="1"/>
          </p:cNvSpPr>
          <p:nvPr/>
        </p:nvSpPr>
        <p:spPr bwMode="auto">
          <a:xfrm>
            <a:off x="6897688" y="6523038"/>
            <a:ext cx="21336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66D42554-2123-304E-8CB5-8E0D2A354A62}" type="slidenum">
              <a:rPr lang="en-US" altLang="en-US" sz="1400" baseline="0">
                <a:latin typeface="Arial" panose="020B0604020202020204" pitchFamily="34" charset="0"/>
              </a:rPr>
              <a:pPr algn="r" eaLnBrk="1" hangingPunct="1"/>
              <a:t>4</a:t>
            </a:fld>
            <a:endParaRPr lang="en-US" altLang="en-US" sz="1400" baseline="0">
              <a:latin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57A72F8-C348-AA41-91F0-9FB3FF8E43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panose="020B0300000000000000" pitchFamily="34" charset="-128"/>
              </a:rPr>
              <a:t>Limitations for AO systems with one guide star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49A060C-9300-784F-8323-E71BC229A6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55738"/>
            <a:ext cx="8229600" cy="4525962"/>
          </a:xfrm>
        </p:spPr>
        <p:txBody>
          <a:bodyPr/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</a:endParaRPr>
          </a:p>
          <a:p>
            <a:pPr eaLnBrk="1" hangingPunct="1"/>
            <a:r>
              <a:rPr lang="en-US" altLang="en-US">
                <a:ea typeface="ヒラギノ角ゴ Pro W3" panose="020B0300000000000000" pitchFamily="34" charset="-128"/>
              </a:rPr>
              <a:t>Cone effect</a:t>
            </a:r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2B6B35A5-B519-6444-ACF7-2E26F7064F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33988" y="5614988"/>
            <a:ext cx="2286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99" y="11099"/>
                </a:moveTo>
                <a:cubicBezTo>
                  <a:pt x="1196" y="11000"/>
                  <a:pt x="1195" y="10900"/>
                  <a:pt x="1195" y="10800"/>
                </a:cubicBezTo>
                <a:cubicBezTo>
                  <a:pt x="1195" y="5495"/>
                  <a:pt x="5495" y="1195"/>
                  <a:pt x="10800" y="1195"/>
                </a:cubicBezTo>
                <a:cubicBezTo>
                  <a:pt x="16104" y="1195"/>
                  <a:pt x="20405" y="5495"/>
                  <a:pt x="20405" y="10800"/>
                </a:cubicBezTo>
                <a:cubicBezTo>
                  <a:pt x="20405" y="10900"/>
                  <a:pt x="20403" y="11000"/>
                  <a:pt x="20400" y="11099"/>
                </a:cubicBezTo>
                <a:lnTo>
                  <a:pt x="21594" y="11137"/>
                </a:lnTo>
                <a:cubicBezTo>
                  <a:pt x="21598" y="11024"/>
                  <a:pt x="21600" y="1091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2"/>
                  <a:pt x="1" y="11024"/>
                  <a:pt x="5" y="11137"/>
                </a:cubicBezTo>
                <a:lnTo>
                  <a:pt x="1199" y="1109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48876F3B-38B1-954B-945D-53E83BBF3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8188" y="2033588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2534" name="Group 6">
            <a:extLst>
              <a:ext uri="{FF2B5EF4-FFF2-40B4-BE49-F238E27FC236}">
                <a16:creationId xmlns:a16="http://schemas.microsoft.com/office/drawing/2014/main" id="{C374EB13-DEB7-4644-AF91-10314FE6EC85}"/>
              </a:ext>
            </a:extLst>
          </p:cNvPr>
          <p:cNvGrpSpPr>
            <a:grpSpLocks/>
          </p:cNvGrpSpPr>
          <p:nvPr/>
        </p:nvGrpSpPr>
        <p:grpSpPr bwMode="auto">
          <a:xfrm>
            <a:off x="4949825" y="4335463"/>
            <a:ext cx="2871788" cy="1333500"/>
            <a:chOff x="1439" y="2161"/>
            <a:chExt cx="2814" cy="1484"/>
          </a:xfrm>
        </p:grpSpPr>
        <p:sp>
          <p:nvSpPr>
            <p:cNvPr id="22553" name="Freeform 7">
              <a:extLst>
                <a:ext uri="{FF2B5EF4-FFF2-40B4-BE49-F238E27FC236}">
                  <a16:creationId xmlns:a16="http://schemas.microsoft.com/office/drawing/2014/main" id="{108DFC61-0160-A346-84BB-E03F5416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815"/>
              <a:ext cx="2685" cy="830"/>
            </a:xfrm>
            <a:custGeom>
              <a:avLst/>
              <a:gdLst>
                <a:gd name="T0" fmla="*/ 0 w 2685"/>
                <a:gd name="T1" fmla="*/ 305 h 830"/>
                <a:gd name="T2" fmla="*/ 360 w 2685"/>
                <a:gd name="T3" fmla="*/ 170 h 830"/>
                <a:gd name="T4" fmla="*/ 495 w 2685"/>
                <a:gd name="T5" fmla="*/ 50 h 830"/>
                <a:gd name="T6" fmla="*/ 615 w 2685"/>
                <a:gd name="T7" fmla="*/ 5 h 830"/>
                <a:gd name="T8" fmla="*/ 735 w 2685"/>
                <a:gd name="T9" fmla="*/ 80 h 830"/>
                <a:gd name="T10" fmla="*/ 840 w 2685"/>
                <a:gd name="T11" fmla="*/ 290 h 830"/>
                <a:gd name="T12" fmla="*/ 990 w 2685"/>
                <a:gd name="T13" fmla="*/ 335 h 830"/>
                <a:gd name="T14" fmla="*/ 1080 w 2685"/>
                <a:gd name="T15" fmla="*/ 275 h 830"/>
                <a:gd name="T16" fmla="*/ 1215 w 2685"/>
                <a:gd name="T17" fmla="*/ 155 h 830"/>
                <a:gd name="T18" fmla="*/ 1320 w 2685"/>
                <a:gd name="T19" fmla="*/ 335 h 830"/>
                <a:gd name="T20" fmla="*/ 1440 w 2685"/>
                <a:gd name="T21" fmla="*/ 605 h 830"/>
                <a:gd name="T22" fmla="*/ 1560 w 2685"/>
                <a:gd name="T23" fmla="*/ 620 h 830"/>
                <a:gd name="T24" fmla="*/ 1665 w 2685"/>
                <a:gd name="T25" fmla="*/ 785 h 830"/>
                <a:gd name="T26" fmla="*/ 1845 w 2685"/>
                <a:gd name="T27" fmla="*/ 815 h 830"/>
                <a:gd name="T28" fmla="*/ 2040 w 2685"/>
                <a:gd name="T29" fmla="*/ 695 h 830"/>
                <a:gd name="T30" fmla="*/ 2145 w 2685"/>
                <a:gd name="T31" fmla="*/ 590 h 830"/>
                <a:gd name="T32" fmla="*/ 2355 w 2685"/>
                <a:gd name="T33" fmla="*/ 515 h 830"/>
                <a:gd name="T34" fmla="*/ 2550 w 2685"/>
                <a:gd name="T35" fmla="*/ 560 h 830"/>
                <a:gd name="T36" fmla="*/ 2685 w 2685"/>
                <a:gd name="T37" fmla="*/ 560 h 8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5"/>
                <a:gd name="T58" fmla="*/ 0 h 830"/>
                <a:gd name="T59" fmla="*/ 2685 w 2685"/>
                <a:gd name="T60" fmla="*/ 830 h 8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5" h="830">
                  <a:moveTo>
                    <a:pt x="0" y="305"/>
                  </a:moveTo>
                  <a:cubicBezTo>
                    <a:pt x="139" y="258"/>
                    <a:pt x="278" y="212"/>
                    <a:pt x="360" y="170"/>
                  </a:cubicBezTo>
                  <a:cubicBezTo>
                    <a:pt x="442" y="128"/>
                    <a:pt x="453" y="77"/>
                    <a:pt x="495" y="50"/>
                  </a:cubicBezTo>
                  <a:cubicBezTo>
                    <a:pt x="537" y="23"/>
                    <a:pt x="575" y="0"/>
                    <a:pt x="615" y="5"/>
                  </a:cubicBezTo>
                  <a:cubicBezTo>
                    <a:pt x="655" y="10"/>
                    <a:pt x="697" y="32"/>
                    <a:pt x="735" y="80"/>
                  </a:cubicBezTo>
                  <a:cubicBezTo>
                    <a:pt x="773" y="128"/>
                    <a:pt x="798" y="248"/>
                    <a:pt x="840" y="290"/>
                  </a:cubicBezTo>
                  <a:cubicBezTo>
                    <a:pt x="882" y="332"/>
                    <a:pt x="950" y="338"/>
                    <a:pt x="990" y="335"/>
                  </a:cubicBezTo>
                  <a:cubicBezTo>
                    <a:pt x="1030" y="332"/>
                    <a:pt x="1043" y="305"/>
                    <a:pt x="1080" y="275"/>
                  </a:cubicBezTo>
                  <a:cubicBezTo>
                    <a:pt x="1117" y="245"/>
                    <a:pt x="1175" y="145"/>
                    <a:pt x="1215" y="155"/>
                  </a:cubicBezTo>
                  <a:cubicBezTo>
                    <a:pt x="1255" y="165"/>
                    <a:pt x="1282" y="260"/>
                    <a:pt x="1320" y="335"/>
                  </a:cubicBezTo>
                  <a:cubicBezTo>
                    <a:pt x="1358" y="410"/>
                    <a:pt x="1400" y="558"/>
                    <a:pt x="1440" y="605"/>
                  </a:cubicBezTo>
                  <a:cubicBezTo>
                    <a:pt x="1480" y="652"/>
                    <a:pt x="1523" y="590"/>
                    <a:pt x="1560" y="620"/>
                  </a:cubicBezTo>
                  <a:cubicBezTo>
                    <a:pt x="1597" y="650"/>
                    <a:pt x="1618" y="752"/>
                    <a:pt x="1665" y="785"/>
                  </a:cubicBezTo>
                  <a:cubicBezTo>
                    <a:pt x="1712" y="818"/>
                    <a:pt x="1783" y="830"/>
                    <a:pt x="1845" y="815"/>
                  </a:cubicBezTo>
                  <a:cubicBezTo>
                    <a:pt x="1907" y="800"/>
                    <a:pt x="1990" y="733"/>
                    <a:pt x="2040" y="695"/>
                  </a:cubicBezTo>
                  <a:cubicBezTo>
                    <a:pt x="2090" y="657"/>
                    <a:pt x="2092" y="620"/>
                    <a:pt x="2145" y="590"/>
                  </a:cubicBezTo>
                  <a:cubicBezTo>
                    <a:pt x="2198" y="560"/>
                    <a:pt x="2288" y="520"/>
                    <a:pt x="2355" y="515"/>
                  </a:cubicBezTo>
                  <a:cubicBezTo>
                    <a:pt x="2422" y="510"/>
                    <a:pt x="2495" y="553"/>
                    <a:pt x="2550" y="560"/>
                  </a:cubicBezTo>
                  <a:cubicBezTo>
                    <a:pt x="2605" y="567"/>
                    <a:pt x="2645" y="563"/>
                    <a:pt x="2685" y="560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8">
              <a:extLst>
                <a:ext uri="{FF2B5EF4-FFF2-40B4-BE49-F238E27FC236}">
                  <a16:creationId xmlns:a16="http://schemas.microsoft.com/office/drawing/2014/main" id="{D7ACD529-E588-8341-BC45-05CCDC770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465"/>
              <a:ext cx="2757" cy="759"/>
            </a:xfrm>
            <a:custGeom>
              <a:avLst/>
              <a:gdLst>
                <a:gd name="T0" fmla="*/ 0 w 2757"/>
                <a:gd name="T1" fmla="*/ 253 h 759"/>
                <a:gd name="T2" fmla="*/ 285 w 2757"/>
                <a:gd name="T3" fmla="*/ 184 h 759"/>
                <a:gd name="T4" fmla="*/ 468 w 2757"/>
                <a:gd name="T5" fmla="*/ 79 h 759"/>
                <a:gd name="T6" fmla="*/ 642 w 2757"/>
                <a:gd name="T7" fmla="*/ 4 h 759"/>
                <a:gd name="T8" fmla="*/ 747 w 2757"/>
                <a:gd name="T9" fmla="*/ 100 h 759"/>
                <a:gd name="T10" fmla="*/ 840 w 2757"/>
                <a:gd name="T11" fmla="*/ 232 h 759"/>
                <a:gd name="T12" fmla="*/ 1002 w 2757"/>
                <a:gd name="T13" fmla="*/ 313 h 759"/>
                <a:gd name="T14" fmla="*/ 1113 w 2757"/>
                <a:gd name="T15" fmla="*/ 193 h 759"/>
                <a:gd name="T16" fmla="*/ 1236 w 2757"/>
                <a:gd name="T17" fmla="*/ 160 h 759"/>
                <a:gd name="T18" fmla="*/ 1332 w 2757"/>
                <a:gd name="T19" fmla="*/ 313 h 759"/>
                <a:gd name="T20" fmla="*/ 1431 w 2757"/>
                <a:gd name="T21" fmla="*/ 520 h 759"/>
                <a:gd name="T22" fmla="*/ 1608 w 2757"/>
                <a:gd name="T23" fmla="*/ 604 h 759"/>
                <a:gd name="T24" fmla="*/ 1713 w 2757"/>
                <a:gd name="T25" fmla="*/ 700 h 759"/>
                <a:gd name="T26" fmla="*/ 1887 w 2757"/>
                <a:gd name="T27" fmla="*/ 751 h 759"/>
                <a:gd name="T28" fmla="*/ 2016 w 2757"/>
                <a:gd name="T29" fmla="*/ 649 h 759"/>
                <a:gd name="T30" fmla="*/ 2187 w 2757"/>
                <a:gd name="T31" fmla="*/ 604 h 759"/>
                <a:gd name="T32" fmla="*/ 2388 w 2757"/>
                <a:gd name="T33" fmla="*/ 523 h 759"/>
                <a:gd name="T34" fmla="*/ 2595 w 2757"/>
                <a:gd name="T35" fmla="*/ 514 h 759"/>
                <a:gd name="T36" fmla="*/ 2757 w 2757"/>
                <a:gd name="T37" fmla="*/ 511 h 7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7"/>
                <a:gd name="T58" fmla="*/ 0 h 759"/>
                <a:gd name="T59" fmla="*/ 2757 w 2757"/>
                <a:gd name="T60" fmla="*/ 759 h 7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7" h="759">
                  <a:moveTo>
                    <a:pt x="0" y="253"/>
                  </a:moveTo>
                  <a:cubicBezTo>
                    <a:pt x="47" y="242"/>
                    <a:pt x="207" y="213"/>
                    <a:pt x="285" y="184"/>
                  </a:cubicBezTo>
                  <a:cubicBezTo>
                    <a:pt x="363" y="155"/>
                    <a:pt x="408" y="109"/>
                    <a:pt x="468" y="79"/>
                  </a:cubicBezTo>
                  <a:cubicBezTo>
                    <a:pt x="528" y="49"/>
                    <a:pt x="596" y="0"/>
                    <a:pt x="642" y="4"/>
                  </a:cubicBezTo>
                  <a:cubicBezTo>
                    <a:pt x="688" y="8"/>
                    <a:pt x="714" y="62"/>
                    <a:pt x="747" y="100"/>
                  </a:cubicBezTo>
                  <a:cubicBezTo>
                    <a:pt x="780" y="138"/>
                    <a:pt x="798" y="197"/>
                    <a:pt x="840" y="232"/>
                  </a:cubicBezTo>
                  <a:cubicBezTo>
                    <a:pt x="882" y="267"/>
                    <a:pt x="956" y="320"/>
                    <a:pt x="1002" y="313"/>
                  </a:cubicBezTo>
                  <a:cubicBezTo>
                    <a:pt x="1048" y="306"/>
                    <a:pt x="1074" y="218"/>
                    <a:pt x="1113" y="193"/>
                  </a:cubicBezTo>
                  <a:cubicBezTo>
                    <a:pt x="1152" y="168"/>
                    <a:pt x="1200" y="140"/>
                    <a:pt x="1236" y="160"/>
                  </a:cubicBezTo>
                  <a:cubicBezTo>
                    <a:pt x="1272" y="180"/>
                    <a:pt x="1300" y="253"/>
                    <a:pt x="1332" y="313"/>
                  </a:cubicBezTo>
                  <a:cubicBezTo>
                    <a:pt x="1364" y="373"/>
                    <a:pt x="1385" y="472"/>
                    <a:pt x="1431" y="520"/>
                  </a:cubicBezTo>
                  <a:cubicBezTo>
                    <a:pt x="1477" y="568"/>
                    <a:pt x="1561" y="574"/>
                    <a:pt x="1608" y="604"/>
                  </a:cubicBezTo>
                  <a:cubicBezTo>
                    <a:pt x="1655" y="634"/>
                    <a:pt x="1666" y="676"/>
                    <a:pt x="1713" y="700"/>
                  </a:cubicBezTo>
                  <a:cubicBezTo>
                    <a:pt x="1760" y="724"/>
                    <a:pt x="1837" y="759"/>
                    <a:pt x="1887" y="751"/>
                  </a:cubicBezTo>
                  <a:cubicBezTo>
                    <a:pt x="1937" y="743"/>
                    <a:pt x="1966" y="674"/>
                    <a:pt x="2016" y="649"/>
                  </a:cubicBezTo>
                  <a:cubicBezTo>
                    <a:pt x="2066" y="624"/>
                    <a:pt x="2125" y="625"/>
                    <a:pt x="2187" y="604"/>
                  </a:cubicBezTo>
                  <a:cubicBezTo>
                    <a:pt x="2249" y="583"/>
                    <a:pt x="2320" y="538"/>
                    <a:pt x="2388" y="523"/>
                  </a:cubicBezTo>
                  <a:cubicBezTo>
                    <a:pt x="2456" y="508"/>
                    <a:pt x="2534" y="516"/>
                    <a:pt x="2595" y="514"/>
                  </a:cubicBezTo>
                  <a:cubicBezTo>
                    <a:pt x="2656" y="512"/>
                    <a:pt x="2723" y="512"/>
                    <a:pt x="2757" y="511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9">
              <a:extLst>
                <a:ext uri="{FF2B5EF4-FFF2-40B4-BE49-F238E27FC236}">
                  <a16:creationId xmlns:a16="http://schemas.microsoft.com/office/drawing/2014/main" id="{5996AFE9-1293-3C40-BA60-AB61AF07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161"/>
              <a:ext cx="2814" cy="634"/>
            </a:xfrm>
            <a:custGeom>
              <a:avLst/>
              <a:gdLst>
                <a:gd name="T0" fmla="*/ 0 w 2814"/>
                <a:gd name="T1" fmla="*/ 197 h 634"/>
                <a:gd name="T2" fmla="*/ 297 w 2814"/>
                <a:gd name="T3" fmla="*/ 134 h 634"/>
                <a:gd name="T4" fmla="*/ 516 w 2814"/>
                <a:gd name="T5" fmla="*/ 20 h 634"/>
                <a:gd name="T6" fmla="*/ 684 w 2814"/>
                <a:gd name="T7" fmla="*/ 17 h 634"/>
                <a:gd name="T8" fmla="*/ 807 w 2814"/>
                <a:gd name="T9" fmla="*/ 65 h 634"/>
                <a:gd name="T10" fmla="*/ 903 w 2814"/>
                <a:gd name="T11" fmla="*/ 158 h 634"/>
                <a:gd name="T12" fmla="*/ 999 w 2814"/>
                <a:gd name="T13" fmla="*/ 224 h 634"/>
                <a:gd name="T14" fmla="*/ 1134 w 2814"/>
                <a:gd name="T15" fmla="*/ 164 h 634"/>
                <a:gd name="T16" fmla="*/ 1293 w 2814"/>
                <a:gd name="T17" fmla="*/ 152 h 634"/>
                <a:gd name="T18" fmla="*/ 1416 w 2814"/>
                <a:gd name="T19" fmla="*/ 254 h 634"/>
                <a:gd name="T20" fmla="*/ 1521 w 2814"/>
                <a:gd name="T21" fmla="*/ 377 h 634"/>
                <a:gd name="T22" fmla="*/ 1665 w 2814"/>
                <a:gd name="T23" fmla="*/ 377 h 634"/>
                <a:gd name="T24" fmla="*/ 1749 w 2814"/>
                <a:gd name="T25" fmla="*/ 518 h 634"/>
                <a:gd name="T26" fmla="*/ 1890 w 2814"/>
                <a:gd name="T27" fmla="*/ 632 h 634"/>
                <a:gd name="T28" fmla="*/ 2037 w 2814"/>
                <a:gd name="T29" fmla="*/ 530 h 634"/>
                <a:gd name="T30" fmla="*/ 2157 w 2814"/>
                <a:gd name="T31" fmla="*/ 473 h 634"/>
                <a:gd name="T32" fmla="*/ 2352 w 2814"/>
                <a:gd name="T33" fmla="*/ 440 h 634"/>
                <a:gd name="T34" fmla="*/ 2562 w 2814"/>
                <a:gd name="T35" fmla="*/ 458 h 634"/>
                <a:gd name="T36" fmla="*/ 2814 w 2814"/>
                <a:gd name="T37" fmla="*/ 422 h 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4"/>
                <a:gd name="T58" fmla="*/ 0 h 634"/>
                <a:gd name="T59" fmla="*/ 2814 w 2814"/>
                <a:gd name="T60" fmla="*/ 634 h 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4" h="634">
                  <a:moveTo>
                    <a:pt x="0" y="197"/>
                  </a:moveTo>
                  <a:cubicBezTo>
                    <a:pt x="49" y="187"/>
                    <a:pt x="211" y="164"/>
                    <a:pt x="297" y="134"/>
                  </a:cubicBezTo>
                  <a:cubicBezTo>
                    <a:pt x="383" y="104"/>
                    <a:pt x="452" y="40"/>
                    <a:pt x="516" y="20"/>
                  </a:cubicBezTo>
                  <a:cubicBezTo>
                    <a:pt x="580" y="0"/>
                    <a:pt x="636" y="10"/>
                    <a:pt x="684" y="17"/>
                  </a:cubicBezTo>
                  <a:cubicBezTo>
                    <a:pt x="732" y="24"/>
                    <a:pt x="770" y="42"/>
                    <a:pt x="807" y="65"/>
                  </a:cubicBezTo>
                  <a:cubicBezTo>
                    <a:pt x="844" y="88"/>
                    <a:pt x="871" y="132"/>
                    <a:pt x="903" y="158"/>
                  </a:cubicBezTo>
                  <a:cubicBezTo>
                    <a:pt x="935" y="184"/>
                    <a:pt x="961" y="223"/>
                    <a:pt x="999" y="224"/>
                  </a:cubicBezTo>
                  <a:cubicBezTo>
                    <a:pt x="1037" y="225"/>
                    <a:pt x="1085" y="176"/>
                    <a:pt x="1134" y="164"/>
                  </a:cubicBezTo>
                  <a:cubicBezTo>
                    <a:pt x="1183" y="152"/>
                    <a:pt x="1246" y="137"/>
                    <a:pt x="1293" y="152"/>
                  </a:cubicBezTo>
                  <a:cubicBezTo>
                    <a:pt x="1340" y="167"/>
                    <a:pt x="1378" y="217"/>
                    <a:pt x="1416" y="254"/>
                  </a:cubicBezTo>
                  <a:cubicBezTo>
                    <a:pt x="1454" y="291"/>
                    <a:pt x="1480" y="357"/>
                    <a:pt x="1521" y="377"/>
                  </a:cubicBezTo>
                  <a:cubicBezTo>
                    <a:pt x="1562" y="397"/>
                    <a:pt x="1627" y="354"/>
                    <a:pt x="1665" y="377"/>
                  </a:cubicBezTo>
                  <a:cubicBezTo>
                    <a:pt x="1703" y="400"/>
                    <a:pt x="1712" y="476"/>
                    <a:pt x="1749" y="518"/>
                  </a:cubicBezTo>
                  <a:cubicBezTo>
                    <a:pt x="1786" y="560"/>
                    <a:pt x="1842" y="630"/>
                    <a:pt x="1890" y="632"/>
                  </a:cubicBezTo>
                  <a:cubicBezTo>
                    <a:pt x="1938" y="634"/>
                    <a:pt x="1993" y="556"/>
                    <a:pt x="2037" y="530"/>
                  </a:cubicBezTo>
                  <a:cubicBezTo>
                    <a:pt x="2081" y="504"/>
                    <a:pt x="2105" y="488"/>
                    <a:pt x="2157" y="473"/>
                  </a:cubicBezTo>
                  <a:cubicBezTo>
                    <a:pt x="2209" y="458"/>
                    <a:pt x="2285" y="442"/>
                    <a:pt x="2352" y="440"/>
                  </a:cubicBezTo>
                  <a:cubicBezTo>
                    <a:pt x="2419" y="438"/>
                    <a:pt x="2485" y="461"/>
                    <a:pt x="2562" y="458"/>
                  </a:cubicBezTo>
                  <a:cubicBezTo>
                    <a:pt x="2639" y="455"/>
                    <a:pt x="2762" y="429"/>
                    <a:pt x="2814" y="42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90" name="AutoShape 10">
            <a:extLst>
              <a:ext uri="{FF2B5EF4-FFF2-40B4-BE49-F238E27FC236}">
                <a16:creationId xmlns:a16="http://schemas.microsoft.com/office/drawing/2014/main" id="{8A273FFB-ECCE-7440-BC3F-C5322558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0"/>
            <a:ext cx="285750" cy="26193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eaLnBrk="1" hangingPunct="1">
              <a:defRPr/>
            </a:pPr>
            <a:endParaRPr lang="en-US" sz="1800" baseline="0">
              <a:latin typeface="Arial" charset="0"/>
              <a:ea typeface="+mn-ea"/>
            </a:endParaRP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99A6CD61-97F2-7E47-977E-BFEF08011909}"/>
              </a:ext>
            </a:extLst>
          </p:cNvPr>
          <p:cNvGrpSpPr>
            <a:grpSpLocks/>
          </p:cNvGrpSpPr>
          <p:nvPr/>
        </p:nvGrpSpPr>
        <p:grpSpPr bwMode="auto">
          <a:xfrm>
            <a:off x="5233988" y="1804988"/>
            <a:ext cx="2100262" cy="4405312"/>
            <a:chOff x="3297" y="1137"/>
            <a:chExt cx="1323" cy="2775"/>
          </a:xfrm>
        </p:grpSpPr>
        <p:sp>
          <p:nvSpPr>
            <p:cNvPr id="22546" name="Line 12">
              <a:extLst>
                <a:ext uri="{FF2B5EF4-FFF2-40B4-BE49-F238E27FC236}">
                  <a16:creationId xmlns:a16="http://schemas.microsoft.com/office/drawing/2014/main" id="{6AB1CD60-2D50-3048-B58C-4C556AFB5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7" y="1137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13">
              <a:extLst>
                <a:ext uri="{FF2B5EF4-FFF2-40B4-BE49-F238E27FC236}">
                  <a16:creationId xmlns:a16="http://schemas.microsoft.com/office/drawing/2014/main" id="{2449A112-31C0-E14A-A0F0-4C3789D45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" y="1185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14">
              <a:extLst>
                <a:ext uri="{FF2B5EF4-FFF2-40B4-BE49-F238E27FC236}">
                  <a16:creationId xmlns:a16="http://schemas.microsoft.com/office/drawing/2014/main" id="{23C74F13-46E3-454F-AF5D-1C8284787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1296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15">
              <a:extLst>
                <a:ext uri="{FF2B5EF4-FFF2-40B4-BE49-F238E27FC236}">
                  <a16:creationId xmlns:a16="http://schemas.microsoft.com/office/drawing/2014/main" id="{58909B93-400D-2C44-9A91-D676AAB42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9" y="1257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16">
              <a:extLst>
                <a:ext uri="{FF2B5EF4-FFF2-40B4-BE49-F238E27FC236}">
                  <a16:creationId xmlns:a16="http://schemas.microsoft.com/office/drawing/2014/main" id="{9AFA7E51-2CB8-1E43-AF6B-4E120B657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302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17">
              <a:extLst>
                <a:ext uri="{FF2B5EF4-FFF2-40B4-BE49-F238E27FC236}">
                  <a16:creationId xmlns:a16="http://schemas.microsoft.com/office/drawing/2014/main" id="{30339ADA-A717-3449-9797-C94B4A232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5" y="132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18">
              <a:extLst>
                <a:ext uri="{FF2B5EF4-FFF2-40B4-BE49-F238E27FC236}">
                  <a16:creationId xmlns:a16="http://schemas.microsoft.com/office/drawing/2014/main" id="{B2B91155-1725-5B42-AC6E-7F55C7373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57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78AB8EE2-3959-EE43-84AD-D1CC3378D0DB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1890713"/>
            <a:ext cx="2100262" cy="4171950"/>
            <a:chOff x="1323" y="1254"/>
            <a:chExt cx="1323" cy="2628"/>
          </a:xfrm>
        </p:grpSpPr>
        <p:sp>
          <p:nvSpPr>
            <p:cNvPr id="22539" name="Line 20">
              <a:extLst>
                <a:ext uri="{FF2B5EF4-FFF2-40B4-BE49-F238E27FC236}">
                  <a16:creationId xmlns:a16="http://schemas.microsoft.com/office/drawing/2014/main" id="{6DB41A10-34A7-B04C-83CA-6184F85D5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3" y="1269"/>
              <a:ext cx="612" cy="243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Line 21">
              <a:extLst>
                <a:ext uri="{FF2B5EF4-FFF2-40B4-BE49-F238E27FC236}">
                  <a16:creationId xmlns:a16="http://schemas.microsoft.com/office/drawing/2014/main" id="{27C6DAD7-BE1B-4045-AE8E-40D34D24B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42" y="1272"/>
              <a:ext cx="504" cy="247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Line 22">
              <a:extLst>
                <a:ext uri="{FF2B5EF4-FFF2-40B4-BE49-F238E27FC236}">
                  <a16:creationId xmlns:a16="http://schemas.microsoft.com/office/drawing/2014/main" id="{FF64626C-B3BB-B24A-B285-F552A1039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4" y="1284"/>
              <a:ext cx="126" cy="257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3">
              <a:extLst>
                <a:ext uri="{FF2B5EF4-FFF2-40B4-BE49-F238E27FC236}">
                  <a16:creationId xmlns:a16="http://schemas.microsoft.com/office/drawing/2014/main" id="{5864FCBB-E4C4-DC47-81C6-8CCAB6FB8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5" y="1254"/>
              <a:ext cx="477" cy="256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24">
              <a:extLst>
                <a:ext uri="{FF2B5EF4-FFF2-40B4-BE49-F238E27FC236}">
                  <a16:creationId xmlns:a16="http://schemas.microsoft.com/office/drawing/2014/main" id="{885CDAB8-ABAE-C548-B579-57243F677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2" y="1263"/>
              <a:ext cx="306" cy="260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25">
              <a:extLst>
                <a:ext uri="{FF2B5EF4-FFF2-40B4-BE49-F238E27FC236}">
                  <a16:creationId xmlns:a16="http://schemas.microsoft.com/office/drawing/2014/main" id="{3FB879BC-080A-8F46-A0A4-7008A31B3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91" y="1290"/>
              <a:ext cx="90" cy="259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26">
              <a:extLst>
                <a:ext uri="{FF2B5EF4-FFF2-40B4-BE49-F238E27FC236}">
                  <a16:creationId xmlns:a16="http://schemas.microsoft.com/office/drawing/2014/main" id="{2B59BF5D-6057-B64B-B4FC-74DA63DF0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09" y="1254"/>
              <a:ext cx="333" cy="256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523" name="AutoShape 43">
            <a:extLst>
              <a:ext uri="{FF2B5EF4-FFF2-40B4-BE49-F238E27FC236}">
                <a16:creationId xmlns:a16="http://schemas.microsoft.com/office/drawing/2014/main" id="{71D818E2-506E-7248-9685-6576CE224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1566863"/>
            <a:ext cx="285750" cy="261937"/>
          </a:xfrm>
          <a:prstGeom prst="star5">
            <a:avLst/>
          </a:prstGeom>
          <a:solidFill>
            <a:srgbClr val="FF99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eaLnBrk="1" hangingPunct="1">
              <a:defRPr/>
            </a:pPr>
            <a:endParaRPr lang="en-US" sz="1800" baseline="0"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ED46FF60-E741-E04C-9459-3A1EEFD34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Outline of lecture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9685B202-1516-E74E-B7BF-8F6A4199C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Review of AO tomography concepts</a:t>
            </a:r>
            <a:endParaRPr lang="en-US" altLang="en-US">
              <a:ea typeface="ヒラギノ角ゴ Pro W3" panose="020B0300000000000000" pitchFamily="34" charset="-128"/>
            </a:endParaRPr>
          </a:p>
          <a:p>
            <a:r>
              <a:rPr lang="en-US" altLang="en-US">
                <a:ea typeface="ヒラギノ角ゴ Pro W3" panose="020B0300000000000000" pitchFamily="34" charset="-128"/>
              </a:rPr>
              <a:t>AO applications of tomography</a:t>
            </a:r>
          </a:p>
          <a:p>
            <a:pPr lvl="1"/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Multi-conjugate adaptive optics (MCAO)</a:t>
            </a:r>
          </a:p>
          <a:p>
            <a:pPr lvl="1"/>
            <a:r>
              <a:rPr lang="en-US" altLang="en-US">
                <a:solidFill>
                  <a:srgbClr val="898989"/>
                </a:solidFill>
                <a:ea typeface="ヒラギノ角ゴ Pro W3" panose="020B0300000000000000" pitchFamily="34" charset="-128"/>
              </a:rPr>
              <a:t>Multi-object adaptive optics (MOAO)</a:t>
            </a:r>
            <a:endParaRPr lang="en-US" altLang="en-US">
              <a:ea typeface="ヒラギノ角ゴ Pro W3" panose="020B0300000000000000" pitchFamily="34" charset="-128"/>
            </a:endParaRPr>
          </a:p>
          <a:p>
            <a:pPr lvl="1"/>
            <a:r>
              <a:rPr lang="en-US" altLang="en-US">
                <a:ea typeface="ヒラギノ角ゴ Pro W3" panose="020B0300000000000000" pitchFamily="34" charset="-128"/>
              </a:rPr>
              <a:t>Ground-layer AO (GLAO)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37E04AB0-9AA5-4E43-8438-D4B374E84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62863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Ground layer AO: do tomography, but only use 1 DM (conjugate to ground layer)</a:t>
            </a:r>
          </a:p>
        </p:txBody>
      </p:sp>
      <p:sp>
        <p:nvSpPr>
          <p:cNvPr id="84994" name="Text Box 15">
            <a:extLst>
              <a:ext uri="{FF2B5EF4-FFF2-40B4-BE49-F238E27FC236}">
                <a16:creationId xmlns:a16="http://schemas.microsoft.com/office/drawing/2014/main" id="{3D969836-A2CC-1849-B1EC-6443DD747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194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1600" b="1" baseline="0">
                <a:latin typeface="Trebuchet MS" panose="020B0703020202090204" pitchFamily="34" charset="0"/>
              </a:rPr>
              <a:t>Credit: J-M Conan</a:t>
            </a:r>
          </a:p>
        </p:txBody>
      </p:sp>
      <p:sp>
        <p:nvSpPr>
          <p:cNvPr id="224272" name="Text Box 16">
            <a:extLst>
              <a:ext uri="{FF2B5EF4-FFF2-40B4-BE49-F238E27FC236}">
                <a16:creationId xmlns:a16="http://schemas.microsoft.com/office/drawing/2014/main" id="{DE22C741-7699-1944-9767-6BDB5656B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5837238"/>
            <a:ext cx="8564562" cy="4000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2000" b="1" baseline="0">
                <a:latin typeface="Trebuchet MS" panose="020B0703020202090204" pitchFamily="34" charset="0"/>
              </a:rPr>
              <a:t>GLAO uses 1 ground-conjugated DM, </a:t>
            </a:r>
            <a:r>
              <a:rPr lang="en-US" altLang="en-US" sz="2000" b="1" baseline="0">
                <a:latin typeface="Trebuchet MS" panose="020B0703020202090204" pitchFamily="34" charset="0"/>
              </a:rPr>
              <a:t>corrects near-ground turbulence</a:t>
            </a:r>
          </a:p>
        </p:txBody>
      </p:sp>
      <p:pic>
        <p:nvPicPr>
          <p:cNvPr id="84996" name="Picture 2" descr="GLAO_Cartoon_Subaru.png">
            <a:extLst>
              <a:ext uri="{FF2B5EF4-FFF2-40B4-BE49-F238E27FC236}">
                <a16:creationId xmlns:a16="http://schemas.microsoft.com/office/drawing/2014/main" id="{2C5F3E3C-DF81-1B4A-B24A-598C08157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5" y="1347789"/>
            <a:ext cx="5267325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7952F-7846-F94C-A3D8-33BA39D7E8C5}"/>
              </a:ext>
            </a:extLst>
          </p:cNvPr>
          <p:cNvSpPr txBox="1"/>
          <p:nvPr/>
        </p:nvSpPr>
        <p:spPr>
          <a:xfrm>
            <a:off x="6166885" y="1988287"/>
            <a:ext cx="2817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0" dirty="0">
                <a:latin typeface="+mj-lt"/>
              </a:rPr>
              <a:t>Or instead of tomography, can just average over the guide stars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C39CF39D-12B6-1345-9934-B31F211C8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Correcting just the ground layer gives a very large isoplanatic angle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25C25F92-B195-4849-B5F2-FCA237814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965700" cy="5092700"/>
          </a:xfrm>
        </p:spPr>
        <p:txBody>
          <a:bodyPr/>
          <a:lstStyle/>
          <a:p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Strehl = 0.38 at </a:t>
            </a:r>
            <a:r>
              <a:rPr lang="en-US" altLang="en-US" sz="2000" i="1">
                <a:solidFill>
                  <a:schemeClr val="tx2"/>
                </a:solidFill>
                <a:ea typeface="ヒラギノ角ゴ Pro W3" panose="020B0300000000000000" pitchFamily="34" charset="-128"/>
                <a:sym typeface="Symbol" pitchFamily="2" charset="2"/>
              </a:rPr>
              <a:t>θ = θ</a:t>
            </a:r>
            <a:r>
              <a:rPr lang="en-US" altLang="en-US" sz="2000" i="1" baseline="-25000">
                <a:solidFill>
                  <a:schemeClr val="tx2"/>
                </a:solidFill>
                <a:ea typeface="ヒラギノ角ゴ Pro W3" panose="020B0300000000000000" pitchFamily="34" charset="-128"/>
                <a:sym typeface="Symbol" pitchFamily="2" charset="2"/>
              </a:rPr>
              <a:t>0</a:t>
            </a:r>
            <a:endParaRPr lang="en-US" altLang="en-US" sz="2000">
              <a:solidFill>
                <a:schemeClr val="tx2"/>
              </a:solidFill>
              <a:ea typeface="ヒラギノ角ゴ Pro W3" panose="020B0300000000000000" pitchFamily="34" charset="-128"/>
              <a:sym typeface="Symbol" pitchFamily="2" charset="2"/>
            </a:endParaRPr>
          </a:p>
          <a:p>
            <a:pPr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  <a:ea typeface="ヒラギノ角ゴ Pro W3" panose="020B0300000000000000" pitchFamily="34" charset="-128"/>
                <a:sym typeface="Symbol" pitchFamily="2" charset="2"/>
              </a:rPr>
              <a:t>		θ</a:t>
            </a:r>
            <a:r>
              <a:rPr lang="en-US" altLang="en-US" sz="1800" i="1" baseline="-25000">
                <a:solidFill>
                  <a:schemeClr val="tx2"/>
                </a:solidFill>
                <a:ea typeface="ヒラギノ角ゴ Pro W3" panose="020B0300000000000000" pitchFamily="34" charset="-128"/>
                <a:sym typeface="Symbol" pitchFamily="2" charset="2"/>
              </a:rPr>
              <a:t>0</a:t>
            </a:r>
            <a:r>
              <a:rPr lang="en-US" altLang="en-US" sz="1800" i="1">
                <a:ea typeface="ヒラギノ角ゴ Pro W3" panose="020B0300000000000000" pitchFamily="34" charset="-128"/>
                <a:sym typeface="Symbol" pitchFamily="2" charset="2"/>
              </a:rPr>
              <a:t> </a:t>
            </a:r>
            <a:r>
              <a:rPr lang="en-US" altLang="en-US" sz="1800">
                <a:ea typeface="ヒラギノ角ゴ Pro W3" panose="020B0300000000000000" pitchFamily="34" charset="-128"/>
                <a:sym typeface="Symbol" pitchFamily="2" charset="2"/>
              </a:rPr>
              <a:t>is isoplanatic angle</a:t>
            </a:r>
          </a:p>
          <a:p>
            <a:pPr>
              <a:buFontTx/>
              <a:buNone/>
            </a:pPr>
            <a:endParaRPr lang="en-US" altLang="en-US" sz="1800">
              <a:ea typeface="ヒラギノ角ゴ Pro W3" panose="020B0300000000000000" pitchFamily="34" charset="-128"/>
              <a:sym typeface="Symbol" pitchFamily="2" charset="2"/>
            </a:endParaRPr>
          </a:p>
          <a:p>
            <a:pPr>
              <a:buFontTx/>
              <a:buNone/>
            </a:pPr>
            <a:endParaRPr lang="en-US" altLang="en-US" sz="1800">
              <a:ea typeface="ヒラギノ角ゴ Pro W3" panose="020B0300000000000000" pitchFamily="34" charset="-128"/>
              <a:sym typeface="Symbol" pitchFamily="2" charset="2"/>
            </a:endParaRPr>
          </a:p>
          <a:p>
            <a:pPr>
              <a:buFontTx/>
              <a:buNone/>
            </a:pPr>
            <a:endParaRPr lang="en-US" altLang="en-US" sz="1800">
              <a:ea typeface="ヒラギノ角ゴ Pro W3" panose="020B0300000000000000" pitchFamily="34" charset="-128"/>
              <a:sym typeface="Symbol" pitchFamily="2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  <a:ea typeface="ヒラギノ角ゴ Pro W3" panose="020B0300000000000000" pitchFamily="34" charset="-128"/>
                <a:sym typeface="Symbol" pitchFamily="2" charset="2"/>
              </a:rPr>
              <a:t>θ</a:t>
            </a:r>
            <a:r>
              <a:rPr lang="en-US" altLang="en-US" sz="1800" i="1" baseline="-25000">
                <a:solidFill>
                  <a:schemeClr val="tx2"/>
                </a:solidFill>
                <a:ea typeface="ヒラギノ角ゴ Pro W3" panose="020B0300000000000000" pitchFamily="34" charset="-128"/>
                <a:sym typeface="Symbol" pitchFamily="2" charset="2"/>
              </a:rPr>
              <a:t>0</a:t>
            </a:r>
            <a:r>
              <a:rPr lang="en-US" altLang="en-US" sz="1800" i="1">
                <a:ea typeface="ヒラギノ角ゴ Pro W3" panose="020B0300000000000000" pitchFamily="34" charset="-128"/>
                <a:sym typeface="Symbol" pitchFamily="2" charset="2"/>
              </a:rPr>
              <a:t> </a:t>
            </a:r>
            <a:r>
              <a:rPr lang="en-US" altLang="en-US" sz="1800">
                <a:ea typeface="ヒラギノ角ゴ Pro W3" panose="020B0300000000000000" pitchFamily="34" charset="-128"/>
                <a:sym typeface="Symbol" pitchFamily="2" charset="2"/>
              </a:rPr>
              <a:t>is weighted by </a:t>
            </a:r>
            <a:r>
              <a:rPr lang="en-US" altLang="en-US" sz="1800" u="sng">
                <a:ea typeface="ヒラギノ角ゴ Pro W3" panose="020B0300000000000000" pitchFamily="34" charset="-128"/>
                <a:sym typeface="Symbol" pitchFamily="2" charset="2"/>
              </a:rPr>
              <a:t>high-altitude</a:t>
            </a:r>
            <a:r>
              <a:rPr lang="en-US" altLang="en-US" sz="1800">
                <a:ea typeface="ヒラギノ角ゴ Pro W3" panose="020B0300000000000000" pitchFamily="34" charset="-128"/>
                <a:sym typeface="Symbol" pitchFamily="2" charset="2"/>
              </a:rPr>
              <a:t> turbulence (z</a:t>
            </a:r>
            <a:r>
              <a:rPr lang="en-US" altLang="en-US" sz="1800" baseline="30000">
                <a:ea typeface="ヒラギノ角ゴ Pro W3" panose="020B0300000000000000" pitchFamily="34" charset="-128"/>
                <a:sym typeface="Symbol" pitchFamily="2" charset="2"/>
              </a:rPr>
              <a:t>5/3</a:t>
            </a:r>
            <a:r>
              <a:rPr lang="en-US" altLang="en-US" sz="1800">
                <a:ea typeface="ヒラギノ角ゴ Pro W3" panose="020B0300000000000000" pitchFamily="34" charset="-128"/>
                <a:sym typeface="Symbol" pitchFamily="2" charset="2"/>
              </a:rPr>
              <a:t>)</a:t>
            </a:r>
            <a:endParaRPr lang="en-US" altLang="en-US" sz="1600">
              <a:solidFill>
                <a:schemeClr val="tx2"/>
              </a:solidFill>
              <a:ea typeface="ヒラギノ角ゴ Pro W3" panose="020B0300000000000000" pitchFamily="34" charset="-128"/>
              <a:sym typeface="Symbol" pitchFamily="2" charset="2"/>
            </a:endParaRP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If turbulence is only at low altitude, overlap is very high.</a:t>
            </a:r>
          </a:p>
          <a:p>
            <a:r>
              <a:rPr lang="en-US" altLang="en-US" sz="1800">
                <a:ea typeface="ヒラギノ角ゴ Pro W3" panose="020B0300000000000000" pitchFamily="34" charset="-128"/>
              </a:rPr>
              <a:t>If you only correct the low altitude turbulence, the isoplanatic angle will be large (but the correction will be only modest)</a:t>
            </a:r>
          </a:p>
        </p:txBody>
      </p:sp>
      <p:graphicFrame>
        <p:nvGraphicFramePr>
          <p:cNvPr id="87043" name="Object 2">
            <a:extLst>
              <a:ext uri="{FF2B5EF4-FFF2-40B4-BE49-F238E27FC236}">
                <a16:creationId xmlns:a16="http://schemas.microsoft.com/office/drawing/2014/main" id="{9DA9B93C-C36C-3443-87CA-57C48A945D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667000"/>
          <a:ext cx="5529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Equation" r:id="rId4" imgW="2692400" imgH="482600" progId="Equation.DSMT4">
                  <p:embed/>
                </p:oleObj>
              </mc:Choice>
              <mc:Fallback>
                <p:oleObj name="Equation" r:id="rId4" imgW="26924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67000"/>
                        <a:ext cx="5529263" cy="990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044" name="Group 5">
            <a:extLst>
              <a:ext uri="{FF2B5EF4-FFF2-40B4-BE49-F238E27FC236}">
                <a16:creationId xmlns:a16="http://schemas.microsoft.com/office/drawing/2014/main" id="{016AEDE5-7459-8348-A4A7-F029788EBCF8}"/>
              </a:ext>
            </a:extLst>
          </p:cNvPr>
          <p:cNvGrpSpPr>
            <a:grpSpLocks/>
          </p:cNvGrpSpPr>
          <p:nvPr/>
        </p:nvGrpSpPr>
        <p:grpSpPr bwMode="auto">
          <a:xfrm>
            <a:off x="4216400" y="1263650"/>
            <a:ext cx="3279775" cy="5181600"/>
            <a:chOff x="2656" y="796"/>
            <a:chExt cx="2066" cy="3264"/>
          </a:xfrm>
        </p:grpSpPr>
        <p:sp>
          <p:nvSpPr>
            <p:cNvPr id="87059" name="Rectangle 6">
              <a:extLst>
                <a:ext uri="{FF2B5EF4-FFF2-40B4-BE49-F238E27FC236}">
                  <a16:creationId xmlns:a16="http://schemas.microsoft.com/office/drawing/2014/main" id="{5544AA83-E4F3-2E4E-90BE-1E804BB98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796"/>
              <a:ext cx="1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fr-FR" altLang="en-US" sz="2000" b="1" baseline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060" name="Line 7">
              <a:extLst>
                <a:ext uri="{FF2B5EF4-FFF2-40B4-BE49-F238E27FC236}">
                  <a16:creationId xmlns:a16="http://schemas.microsoft.com/office/drawing/2014/main" id="{5F4C1B21-AE1C-764B-B641-BFA631BD25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637" y="2358"/>
              <a:ext cx="2877" cy="50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1" name="Line 8">
              <a:extLst>
                <a:ext uri="{FF2B5EF4-FFF2-40B4-BE49-F238E27FC236}">
                  <a16:creationId xmlns:a16="http://schemas.microsoft.com/office/drawing/2014/main" id="{8497342B-5D9E-214A-8E95-4A43C79DF4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969" y="2308"/>
              <a:ext cx="3007" cy="49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Oval 9">
              <a:extLst>
                <a:ext uri="{FF2B5EF4-FFF2-40B4-BE49-F238E27FC236}">
                  <a16:creationId xmlns:a16="http://schemas.microsoft.com/office/drawing/2014/main" id="{7B8E027A-523A-8746-9BF4-72BF3D0E33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930" y="864"/>
              <a:ext cx="101" cy="12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7045" name="Group 10">
            <a:extLst>
              <a:ext uri="{FF2B5EF4-FFF2-40B4-BE49-F238E27FC236}">
                <a16:creationId xmlns:a16="http://schemas.microsoft.com/office/drawing/2014/main" id="{ED08AA54-9D04-764F-8CF0-1472B39E035C}"/>
              </a:ext>
            </a:extLst>
          </p:cNvPr>
          <p:cNvGrpSpPr>
            <a:grpSpLocks/>
          </p:cNvGrpSpPr>
          <p:nvPr/>
        </p:nvGrpSpPr>
        <p:grpSpPr bwMode="auto">
          <a:xfrm>
            <a:off x="6856413" y="1282700"/>
            <a:ext cx="919162" cy="5141913"/>
            <a:chOff x="4319" y="808"/>
            <a:chExt cx="579" cy="3239"/>
          </a:xfrm>
        </p:grpSpPr>
        <p:sp>
          <p:nvSpPr>
            <p:cNvPr id="87055" name="Rectangle 11">
              <a:extLst>
                <a:ext uri="{FF2B5EF4-FFF2-40B4-BE49-F238E27FC236}">
                  <a16:creationId xmlns:a16="http://schemas.microsoft.com/office/drawing/2014/main" id="{33B73E31-551A-314F-B513-68A505946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808"/>
              <a:ext cx="1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fr-FR" altLang="en-US" sz="1800" baseline="0">
                <a:solidFill>
                  <a:schemeClr val="hlink"/>
                </a:solidFill>
              </a:endParaRPr>
            </a:p>
          </p:txBody>
        </p:sp>
        <p:sp>
          <p:nvSpPr>
            <p:cNvPr id="87056" name="Line 12">
              <a:extLst>
                <a:ext uri="{FF2B5EF4-FFF2-40B4-BE49-F238E27FC236}">
                  <a16:creationId xmlns:a16="http://schemas.microsoft.com/office/drawing/2014/main" id="{CAEE4563-7C38-D94C-B608-EEAC69C346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46" y="2464"/>
              <a:ext cx="3156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7" name="Line 13">
              <a:extLst>
                <a:ext uri="{FF2B5EF4-FFF2-40B4-BE49-F238E27FC236}">
                  <a16:creationId xmlns:a16="http://schemas.microsoft.com/office/drawing/2014/main" id="{84AC4461-3AB9-9949-B7BD-4E95A3C178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44" y="2457"/>
              <a:ext cx="3164" cy="1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8" name="Oval 14">
              <a:extLst>
                <a:ext uri="{FF2B5EF4-FFF2-40B4-BE49-F238E27FC236}">
                  <a16:creationId xmlns:a16="http://schemas.microsoft.com/office/drawing/2014/main" id="{C94AB459-25BB-F24E-9FD5-FDC51538D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484" y="792"/>
              <a:ext cx="65" cy="1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7046" name="Rectangle 15">
            <a:extLst>
              <a:ext uri="{FF2B5EF4-FFF2-40B4-BE49-F238E27FC236}">
                <a16:creationId xmlns:a16="http://schemas.microsoft.com/office/drawing/2014/main" id="{5E04676F-30A9-E646-8051-C7A82736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6461125"/>
            <a:ext cx="1427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5" tIns="46034" rIns="92065" bIns="46034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fr-FR" altLang="en-US" sz="2000" b="1" baseline="0">
                <a:latin typeface="Arial" panose="020B0604020202020204" pitchFamily="34" charset="0"/>
              </a:rPr>
              <a:t>Telescope</a:t>
            </a:r>
          </a:p>
        </p:txBody>
      </p:sp>
      <p:sp>
        <p:nvSpPr>
          <p:cNvPr id="87047" name="Rectangle 16">
            <a:extLst>
              <a:ext uri="{FF2B5EF4-FFF2-40B4-BE49-F238E27FC236}">
                <a16:creationId xmlns:a16="http://schemas.microsoft.com/office/drawing/2014/main" id="{4CC2AE04-D65F-404F-B249-F63BA84B4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34290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5" tIns="46034" rIns="92065" bIns="46034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fr-FR" altLang="en-US" sz="2000" b="1" baseline="0">
              <a:latin typeface="Arial" panose="020B0604020202020204" pitchFamily="34" charset="0"/>
            </a:endParaRPr>
          </a:p>
        </p:txBody>
      </p:sp>
      <p:sp>
        <p:nvSpPr>
          <p:cNvPr id="87048" name="Line 17">
            <a:extLst>
              <a:ext uri="{FF2B5EF4-FFF2-40B4-BE49-F238E27FC236}">
                <a16:creationId xmlns:a16="http://schemas.microsoft.com/office/drawing/2014/main" id="{1464BE4D-94DF-9B40-866C-7DCD0B5C574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183438" y="6002338"/>
            <a:ext cx="11112" cy="855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87049" name="Freeform 18">
            <a:extLst>
              <a:ext uri="{FF2B5EF4-FFF2-40B4-BE49-F238E27FC236}">
                <a16:creationId xmlns:a16="http://schemas.microsoft.com/office/drawing/2014/main" id="{89A88AD7-B272-B04F-A02C-8EBD5F81EBE2}"/>
              </a:ext>
            </a:extLst>
          </p:cNvPr>
          <p:cNvSpPr>
            <a:spLocks/>
          </p:cNvSpPr>
          <p:nvPr/>
        </p:nvSpPr>
        <p:spPr bwMode="auto">
          <a:xfrm rot="-5400000">
            <a:off x="6911181" y="4434682"/>
            <a:ext cx="219075" cy="1662112"/>
          </a:xfrm>
          <a:custGeom>
            <a:avLst/>
            <a:gdLst>
              <a:gd name="T0" fmla="*/ 0 w 142"/>
              <a:gd name="T1" fmla="*/ 0 h 1134"/>
              <a:gd name="T2" fmla="*/ 2147483647 w 142"/>
              <a:gd name="T3" fmla="*/ 2147483647 h 1134"/>
              <a:gd name="T4" fmla="*/ 2147483647 w 142"/>
              <a:gd name="T5" fmla="*/ 2147483647 h 1134"/>
              <a:gd name="T6" fmla="*/ 2147483647 w 142"/>
              <a:gd name="T7" fmla="*/ 2147483647 h 1134"/>
              <a:gd name="T8" fmla="*/ 2147483647 w 142"/>
              <a:gd name="T9" fmla="*/ 2147483647 h 1134"/>
              <a:gd name="T10" fmla="*/ 2147483647 w 142"/>
              <a:gd name="T11" fmla="*/ 2147483647 h 1134"/>
              <a:gd name="T12" fmla="*/ 2147483647 w 142"/>
              <a:gd name="T13" fmla="*/ 2147483647 h 1134"/>
              <a:gd name="T14" fmla="*/ 2147483647 w 142"/>
              <a:gd name="T15" fmla="*/ 2147483647 h 1134"/>
              <a:gd name="T16" fmla="*/ 2147483647 w 142"/>
              <a:gd name="T17" fmla="*/ 2147483647 h 1134"/>
              <a:gd name="T18" fmla="*/ 2147483647 w 142"/>
              <a:gd name="T19" fmla="*/ 2147483647 h 1134"/>
              <a:gd name="T20" fmla="*/ 2147483647 w 142"/>
              <a:gd name="T21" fmla="*/ 2147483647 h 1134"/>
              <a:gd name="T22" fmla="*/ 2147483647 w 142"/>
              <a:gd name="T23" fmla="*/ 2147483647 h 1134"/>
              <a:gd name="T24" fmla="*/ 2147483647 w 142"/>
              <a:gd name="T25" fmla="*/ 2147483647 h 1134"/>
              <a:gd name="T26" fmla="*/ 2147483647 w 142"/>
              <a:gd name="T27" fmla="*/ 2147483647 h 1134"/>
              <a:gd name="T28" fmla="*/ 2147483647 w 142"/>
              <a:gd name="T29" fmla="*/ 2147483647 h 1134"/>
              <a:gd name="T30" fmla="*/ 2147483647 w 142"/>
              <a:gd name="T31" fmla="*/ 2147483647 h 1134"/>
              <a:gd name="T32" fmla="*/ 2147483647 w 142"/>
              <a:gd name="T33" fmla="*/ 2147483647 h 1134"/>
              <a:gd name="T34" fmla="*/ 2147483647 w 142"/>
              <a:gd name="T35" fmla="*/ 2147483647 h 1134"/>
              <a:gd name="T36" fmla="*/ 2147483647 w 142"/>
              <a:gd name="T37" fmla="*/ 2147483647 h 1134"/>
              <a:gd name="T38" fmla="*/ 2147483647 w 142"/>
              <a:gd name="T39" fmla="*/ 2147483647 h 1134"/>
              <a:gd name="T40" fmla="*/ 2147483647 w 142"/>
              <a:gd name="T41" fmla="*/ 2147483647 h 1134"/>
              <a:gd name="T42" fmla="*/ 2147483647 w 142"/>
              <a:gd name="T43" fmla="*/ 2147483647 h 1134"/>
              <a:gd name="T44" fmla="*/ 2147483647 w 142"/>
              <a:gd name="T45" fmla="*/ 2147483647 h 1134"/>
              <a:gd name="T46" fmla="*/ 2147483647 w 142"/>
              <a:gd name="T47" fmla="*/ 2147483647 h 1134"/>
              <a:gd name="T48" fmla="*/ 2147483647 w 142"/>
              <a:gd name="T49" fmla="*/ 2147483647 h 1134"/>
              <a:gd name="T50" fmla="*/ 2147483647 w 142"/>
              <a:gd name="T51" fmla="*/ 2147483647 h 1134"/>
              <a:gd name="T52" fmla="*/ 2147483647 w 142"/>
              <a:gd name="T53" fmla="*/ 2147483647 h 1134"/>
              <a:gd name="T54" fmla="*/ 2147483647 w 142"/>
              <a:gd name="T55" fmla="*/ 2147483647 h 1134"/>
              <a:gd name="T56" fmla="*/ 2147483647 w 142"/>
              <a:gd name="T57" fmla="*/ 2147483647 h 1134"/>
              <a:gd name="T58" fmla="*/ 2147483647 w 142"/>
              <a:gd name="T59" fmla="*/ 2147483647 h 1134"/>
              <a:gd name="T60" fmla="*/ 2147483647 w 142"/>
              <a:gd name="T61" fmla="*/ 2147483647 h 1134"/>
              <a:gd name="T62" fmla="*/ 2147483647 w 142"/>
              <a:gd name="T63" fmla="*/ 2147483647 h 1134"/>
              <a:gd name="T64" fmla="*/ 2147483647 w 142"/>
              <a:gd name="T65" fmla="*/ 2147483647 h 1134"/>
              <a:gd name="T66" fmla="*/ 2147483647 w 142"/>
              <a:gd name="T67" fmla="*/ 2147483647 h 1134"/>
              <a:gd name="T68" fmla="*/ 2147483647 w 142"/>
              <a:gd name="T69" fmla="*/ 2147483647 h 1134"/>
              <a:gd name="T70" fmla="*/ 2147483647 w 142"/>
              <a:gd name="T71" fmla="*/ 2147483647 h 1134"/>
              <a:gd name="T72" fmla="*/ 2147483647 w 142"/>
              <a:gd name="T73" fmla="*/ 2147483647 h 1134"/>
              <a:gd name="T74" fmla="*/ 2147483647 w 142"/>
              <a:gd name="T75" fmla="*/ 2147483647 h 1134"/>
              <a:gd name="T76" fmla="*/ 2147483647 w 142"/>
              <a:gd name="T77" fmla="*/ 2147483647 h 1134"/>
              <a:gd name="T78" fmla="*/ 2147483647 w 142"/>
              <a:gd name="T79" fmla="*/ 2147483647 h 1134"/>
              <a:gd name="T80" fmla="*/ 2147483647 w 142"/>
              <a:gd name="T81" fmla="*/ 2147483647 h 1134"/>
              <a:gd name="T82" fmla="*/ 2147483647 w 142"/>
              <a:gd name="T83" fmla="*/ 2147483647 h 1134"/>
              <a:gd name="T84" fmla="*/ 2147483647 w 142"/>
              <a:gd name="T85" fmla="*/ 2147483647 h 1134"/>
              <a:gd name="T86" fmla="*/ 2147483647 w 142"/>
              <a:gd name="T87" fmla="*/ 2147483647 h 1134"/>
              <a:gd name="T88" fmla="*/ 2147483647 w 142"/>
              <a:gd name="T89" fmla="*/ 2147483647 h 1134"/>
              <a:gd name="T90" fmla="*/ 2147483647 w 142"/>
              <a:gd name="T91" fmla="*/ 2147483647 h 1134"/>
              <a:gd name="T92" fmla="*/ 2147483647 w 142"/>
              <a:gd name="T93" fmla="*/ 2147483647 h 1134"/>
              <a:gd name="T94" fmla="*/ 2147483647 w 142"/>
              <a:gd name="T95" fmla="*/ 2147483647 h 1134"/>
              <a:gd name="T96" fmla="*/ 2147483647 w 142"/>
              <a:gd name="T97" fmla="*/ 2147483647 h 1134"/>
              <a:gd name="T98" fmla="*/ 2147483647 w 142"/>
              <a:gd name="T99" fmla="*/ 2147483647 h 1134"/>
              <a:gd name="T100" fmla="*/ 2147483647 w 142"/>
              <a:gd name="T101" fmla="*/ 2147483647 h 1134"/>
              <a:gd name="T102" fmla="*/ 2147483647 w 142"/>
              <a:gd name="T103" fmla="*/ 2147483647 h 1134"/>
              <a:gd name="T104" fmla="*/ 2147483647 w 142"/>
              <a:gd name="T105" fmla="*/ 2147483647 h 1134"/>
              <a:gd name="T106" fmla="*/ 2147483647 w 142"/>
              <a:gd name="T107" fmla="*/ 2147483647 h 11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2"/>
              <a:gd name="T163" fmla="*/ 0 h 1134"/>
              <a:gd name="T164" fmla="*/ 142 w 142"/>
              <a:gd name="T165" fmla="*/ 1134 h 11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2" h="1134">
                <a:moveTo>
                  <a:pt x="0" y="0"/>
                </a:moveTo>
                <a:lnTo>
                  <a:pt x="6" y="26"/>
                </a:lnTo>
                <a:lnTo>
                  <a:pt x="13" y="45"/>
                </a:lnTo>
                <a:lnTo>
                  <a:pt x="13" y="71"/>
                </a:lnTo>
                <a:lnTo>
                  <a:pt x="13" y="90"/>
                </a:lnTo>
                <a:lnTo>
                  <a:pt x="13" y="122"/>
                </a:lnTo>
                <a:lnTo>
                  <a:pt x="19" y="148"/>
                </a:lnTo>
                <a:lnTo>
                  <a:pt x="19" y="167"/>
                </a:lnTo>
                <a:lnTo>
                  <a:pt x="26" y="186"/>
                </a:lnTo>
                <a:lnTo>
                  <a:pt x="26" y="205"/>
                </a:lnTo>
                <a:lnTo>
                  <a:pt x="26" y="224"/>
                </a:lnTo>
                <a:lnTo>
                  <a:pt x="26" y="250"/>
                </a:lnTo>
                <a:lnTo>
                  <a:pt x="32" y="314"/>
                </a:lnTo>
                <a:lnTo>
                  <a:pt x="38" y="333"/>
                </a:lnTo>
                <a:lnTo>
                  <a:pt x="38" y="352"/>
                </a:lnTo>
                <a:lnTo>
                  <a:pt x="45" y="378"/>
                </a:lnTo>
                <a:lnTo>
                  <a:pt x="51" y="404"/>
                </a:lnTo>
                <a:lnTo>
                  <a:pt x="64" y="429"/>
                </a:lnTo>
                <a:lnTo>
                  <a:pt x="83" y="455"/>
                </a:lnTo>
                <a:lnTo>
                  <a:pt x="96" y="474"/>
                </a:lnTo>
                <a:lnTo>
                  <a:pt x="115" y="500"/>
                </a:lnTo>
                <a:lnTo>
                  <a:pt x="122" y="519"/>
                </a:lnTo>
                <a:lnTo>
                  <a:pt x="134" y="544"/>
                </a:lnTo>
                <a:lnTo>
                  <a:pt x="141" y="564"/>
                </a:lnTo>
                <a:lnTo>
                  <a:pt x="141" y="583"/>
                </a:lnTo>
                <a:lnTo>
                  <a:pt x="141" y="608"/>
                </a:lnTo>
                <a:lnTo>
                  <a:pt x="141" y="628"/>
                </a:lnTo>
                <a:lnTo>
                  <a:pt x="141" y="653"/>
                </a:lnTo>
                <a:lnTo>
                  <a:pt x="134" y="672"/>
                </a:lnTo>
                <a:lnTo>
                  <a:pt x="122" y="692"/>
                </a:lnTo>
                <a:lnTo>
                  <a:pt x="115" y="711"/>
                </a:lnTo>
                <a:lnTo>
                  <a:pt x="102" y="736"/>
                </a:lnTo>
                <a:lnTo>
                  <a:pt x="96" y="756"/>
                </a:lnTo>
                <a:lnTo>
                  <a:pt x="90" y="781"/>
                </a:lnTo>
                <a:lnTo>
                  <a:pt x="77" y="800"/>
                </a:lnTo>
                <a:lnTo>
                  <a:pt x="77" y="820"/>
                </a:lnTo>
                <a:lnTo>
                  <a:pt x="77" y="845"/>
                </a:lnTo>
                <a:lnTo>
                  <a:pt x="77" y="864"/>
                </a:lnTo>
                <a:lnTo>
                  <a:pt x="77" y="884"/>
                </a:lnTo>
                <a:lnTo>
                  <a:pt x="83" y="903"/>
                </a:lnTo>
                <a:lnTo>
                  <a:pt x="83" y="922"/>
                </a:lnTo>
                <a:lnTo>
                  <a:pt x="90" y="948"/>
                </a:lnTo>
                <a:lnTo>
                  <a:pt x="96" y="973"/>
                </a:lnTo>
                <a:lnTo>
                  <a:pt x="96" y="992"/>
                </a:lnTo>
                <a:lnTo>
                  <a:pt x="102" y="1018"/>
                </a:lnTo>
                <a:lnTo>
                  <a:pt x="102" y="1037"/>
                </a:lnTo>
                <a:lnTo>
                  <a:pt x="102" y="1056"/>
                </a:lnTo>
                <a:lnTo>
                  <a:pt x="96" y="1076"/>
                </a:lnTo>
                <a:lnTo>
                  <a:pt x="83" y="1095"/>
                </a:lnTo>
                <a:lnTo>
                  <a:pt x="64" y="1108"/>
                </a:lnTo>
                <a:lnTo>
                  <a:pt x="45" y="1120"/>
                </a:lnTo>
                <a:lnTo>
                  <a:pt x="26" y="1133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7050" name="Freeform 19">
            <a:extLst>
              <a:ext uri="{FF2B5EF4-FFF2-40B4-BE49-F238E27FC236}">
                <a16:creationId xmlns:a16="http://schemas.microsoft.com/office/drawing/2014/main" id="{5E1B6AEB-BA5F-E549-8222-5A8CFD9BA4CE}"/>
              </a:ext>
            </a:extLst>
          </p:cNvPr>
          <p:cNvSpPr>
            <a:spLocks/>
          </p:cNvSpPr>
          <p:nvPr/>
        </p:nvSpPr>
        <p:spPr bwMode="auto">
          <a:xfrm rot="-5400000">
            <a:off x="6918325" y="1911350"/>
            <a:ext cx="247650" cy="1924050"/>
          </a:xfrm>
          <a:custGeom>
            <a:avLst/>
            <a:gdLst>
              <a:gd name="T0" fmla="*/ 2147483647 w 161"/>
              <a:gd name="T1" fmla="*/ 2147483647 h 1313"/>
              <a:gd name="T2" fmla="*/ 0 w 161"/>
              <a:gd name="T3" fmla="*/ 0 h 1313"/>
              <a:gd name="T4" fmla="*/ 2147483647 w 161"/>
              <a:gd name="T5" fmla="*/ 2147483647 h 1313"/>
              <a:gd name="T6" fmla="*/ 2147483647 w 161"/>
              <a:gd name="T7" fmla="*/ 2147483647 h 1313"/>
              <a:gd name="T8" fmla="*/ 2147483647 w 161"/>
              <a:gd name="T9" fmla="*/ 2147483647 h 1313"/>
              <a:gd name="T10" fmla="*/ 2147483647 w 161"/>
              <a:gd name="T11" fmla="*/ 2147483647 h 1313"/>
              <a:gd name="T12" fmla="*/ 2147483647 w 161"/>
              <a:gd name="T13" fmla="*/ 2147483647 h 1313"/>
              <a:gd name="T14" fmla="*/ 2147483647 w 161"/>
              <a:gd name="T15" fmla="*/ 2147483647 h 1313"/>
              <a:gd name="T16" fmla="*/ 2147483647 w 161"/>
              <a:gd name="T17" fmla="*/ 2147483647 h 1313"/>
              <a:gd name="T18" fmla="*/ 2147483647 w 161"/>
              <a:gd name="T19" fmla="*/ 2147483647 h 1313"/>
              <a:gd name="T20" fmla="*/ 2147483647 w 161"/>
              <a:gd name="T21" fmla="*/ 2147483647 h 1313"/>
              <a:gd name="T22" fmla="*/ 2147483647 w 161"/>
              <a:gd name="T23" fmla="*/ 2147483647 h 1313"/>
              <a:gd name="T24" fmla="*/ 2147483647 w 161"/>
              <a:gd name="T25" fmla="*/ 2147483647 h 1313"/>
              <a:gd name="T26" fmla="*/ 2147483647 w 161"/>
              <a:gd name="T27" fmla="*/ 2147483647 h 1313"/>
              <a:gd name="T28" fmla="*/ 2147483647 w 161"/>
              <a:gd name="T29" fmla="*/ 2147483647 h 1313"/>
              <a:gd name="T30" fmla="*/ 2147483647 w 161"/>
              <a:gd name="T31" fmla="*/ 2147483647 h 1313"/>
              <a:gd name="T32" fmla="*/ 2147483647 w 161"/>
              <a:gd name="T33" fmla="*/ 2147483647 h 1313"/>
              <a:gd name="T34" fmla="*/ 2147483647 w 161"/>
              <a:gd name="T35" fmla="*/ 2147483647 h 1313"/>
              <a:gd name="T36" fmla="*/ 2147483647 w 161"/>
              <a:gd name="T37" fmla="*/ 2147483647 h 1313"/>
              <a:gd name="T38" fmla="*/ 2147483647 w 161"/>
              <a:gd name="T39" fmla="*/ 2147483647 h 1313"/>
              <a:gd name="T40" fmla="*/ 2147483647 w 161"/>
              <a:gd name="T41" fmla="*/ 2147483647 h 1313"/>
              <a:gd name="T42" fmla="*/ 2147483647 w 161"/>
              <a:gd name="T43" fmla="*/ 2147483647 h 1313"/>
              <a:gd name="T44" fmla="*/ 2147483647 w 161"/>
              <a:gd name="T45" fmla="*/ 2147483647 h 1313"/>
              <a:gd name="T46" fmla="*/ 2147483647 w 161"/>
              <a:gd name="T47" fmla="*/ 2147483647 h 1313"/>
              <a:gd name="T48" fmla="*/ 2147483647 w 161"/>
              <a:gd name="T49" fmla="*/ 2147483647 h 1313"/>
              <a:gd name="T50" fmla="*/ 2147483647 w 161"/>
              <a:gd name="T51" fmla="*/ 2147483647 h 1313"/>
              <a:gd name="T52" fmla="*/ 2147483647 w 161"/>
              <a:gd name="T53" fmla="*/ 2147483647 h 1313"/>
              <a:gd name="T54" fmla="*/ 2147483647 w 161"/>
              <a:gd name="T55" fmla="*/ 2147483647 h 1313"/>
              <a:gd name="T56" fmla="*/ 2147483647 w 161"/>
              <a:gd name="T57" fmla="*/ 2147483647 h 1313"/>
              <a:gd name="T58" fmla="*/ 2147483647 w 161"/>
              <a:gd name="T59" fmla="*/ 2147483647 h 1313"/>
              <a:gd name="T60" fmla="*/ 2147483647 w 161"/>
              <a:gd name="T61" fmla="*/ 2147483647 h 1313"/>
              <a:gd name="T62" fmla="*/ 2147483647 w 161"/>
              <a:gd name="T63" fmla="*/ 2147483647 h 1313"/>
              <a:gd name="T64" fmla="*/ 2147483647 w 161"/>
              <a:gd name="T65" fmla="*/ 2147483647 h 1313"/>
              <a:gd name="T66" fmla="*/ 2147483647 w 161"/>
              <a:gd name="T67" fmla="*/ 2147483647 h 1313"/>
              <a:gd name="T68" fmla="*/ 2147483647 w 161"/>
              <a:gd name="T69" fmla="*/ 2147483647 h 1313"/>
              <a:gd name="T70" fmla="*/ 2147483647 w 161"/>
              <a:gd name="T71" fmla="*/ 2147483647 h 1313"/>
              <a:gd name="T72" fmla="*/ 2147483647 w 161"/>
              <a:gd name="T73" fmla="*/ 2147483647 h 1313"/>
              <a:gd name="T74" fmla="*/ 2147483647 w 161"/>
              <a:gd name="T75" fmla="*/ 2147483647 h 1313"/>
              <a:gd name="T76" fmla="*/ 2147483647 w 161"/>
              <a:gd name="T77" fmla="*/ 2147483647 h 1313"/>
              <a:gd name="T78" fmla="*/ 2147483647 w 161"/>
              <a:gd name="T79" fmla="*/ 2147483647 h 1313"/>
              <a:gd name="T80" fmla="*/ 2147483647 w 161"/>
              <a:gd name="T81" fmla="*/ 2147483647 h 1313"/>
              <a:gd name="T82" fmla="*/ 2147483647 w 161"/>
              <a:gd name="T83" fmla="*/ 2147483647 h 1313"/>
              <a:gd name="T84" fmla="*/ 2147483647 w 161"/>
              <a:gd name="T85" fmla="*/ 2147483647 h 1313"/>
              <a:gd name="T86" fmla="*/ 2147483647 w 161"/>
              <a:gd name="T87" fmla="*/ 2147483647 h 1313"/>
              <a:gd name="T88" fmla="*/ 2147483647 w 161"/>
              <a:gd name="T89" fmla="*/ 2147483647 h 1313"/>
              <a:gd name="T90" fmla="*/ 2147483647 w 161"/>
              <a:gd name="T91" fmla="*/ 2147483647 h 1313"/>
              <a:gd name="T92" fmla="*/ 2147483647 w 161"/>
              <a:gd name="T93" fmla="*/ 2147483647 h 1313"/>
              <a:gd name="T94" fmla="*/ 2147483647 w 161"/>
              <a:gd name="T95" fmla="*/ 2147483647 h 1313"/>
              <a:gd name="T96" fmla="*/ 2147483647 w 161"/>
              <a:gd name="T97" fmla="*/ 2147483647 h 1313"/>
              <a:gd name="T98" fmla="*/ 2147483647 w 161"/>
              <a:gd name="T99" fmla="*/ 2147483647 h 1313"/>
              <a:gd name="T100" fmla="*/ 2147483647 w 161"/>
              <a:gd name="T101" fmla="*/ 2147483647 h 1313"/>
              <a:gd name="T102" fmla="*/ 2147483647 w 161"/>
              <a:gd name="T103" fmla="*/ 2147483647 h 1313"/>
              <a:gd name="T104" fmla="*/ 2147483647 w 161"/>
              <a:gd name="T105" fmla="*/ 2147483647 h 1313"/>
              <a:gd name="T106" fmla="*/ 2147483647 w 161"/>
              <a:gd name="T107" fmla="*/ 2147483647 h 1313"/>
              <a:gd name="T108" fmla="*/ 2147483647 w 161"/>
              <a:gd name="T109" fmla="*/ 2147483647 h 1313"/>
              <a:gd name="T110" fmla="*/ 2147483647 w 161"/>
              <a:gd name="T111" fmla="*/ 2147483647 h 1313"/>
              <a:gd name="T112" fmla="*/ 2147483647 w 161"/>
              <a:gd name="T113" fmla="*/ 2147483647 h 1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1"/>
              <a:gd name="T172" fmla="*/ 0 h 1313"/>
              <a:gd name="T173" fmla="*/ 161 w 161"/>
              <a:gd name="T174" fmla="*/ 1313 h 1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1" h="1313">
                <a:moveTo>
                  <a:pt x="19" y="6"/>
                </a:moveTo>
                <a:lnTo>
                  <a:pt x="0" y="0"/>
                </a:lnTo>
                <a:lnTo>
                  <a:pt x="13" y="19"/>
                </a:lnTo>
                <a:lnTo>
                  <a:pt x="25" y="38"/>
                </a:lnTo>
                <a:lnTo>
                  <a:pt x="38" y="57"/>
                </a:lnTo>
                <a:lnTo>
                  <a:pt x="38" y="83"/>
                </a:lnTo>
                <a:lnTo>
                  <a:pt x="38" y="102"/>
                </a:lnTo>
                <a:lnTo>
                  <a:pt x="38" y="141"/>
                </a:lnTo>
                <a:lnTo>
                  <a:pt x="38" y="160"/>
                </a:lnTo>
                <a:lnTo>
                  <a:pt x="32" y="179"/>
                </a:lnTo>
                <a:lnTo>
                  <a:pt x="32" y="198"/>
                </a:lnTo>
                <a:lnTo>
                  <a:pt x="19" y="230"/>
                </a:lnTo>
                <a:lnTo>
                  <a:pt x="6" y="256"/>
                </a:lnTo>
                <a:lnTo>
                  <a:pt x="6" y="288"/>
                </a:lnTo>
                <a:lnTo>
                  <a:pt x="6" y="313"/>
                </a:lnTo>
                <a:lnTo>
                  <a:pt x="6" y="333"/>
                </a:lnTo>
                <a:lnTo>
                  <a:pt x="13" y="352"/>
                </a:lnTo>
                <a:lnTo>
                  <a:pt x="13" y="371"/>
                </a:lnTo>
                <a:lnTo>
                  <a:pt x="38" y="403"/>
                </a:lnTo>
                <a:lnTo>
                  <a:pt x="57" y="429"/>
                </a:lnTo>
                <a:lnTo>
                  <a:pt x="64" y="448"/>
                </a:lnTo>
                <a:lnTo>
                  <a:pt x="83" y="473"/>
                </a:lnTo>
                <a:lnTo>
                  <a:pt x="89" y="493"/>
                </a:lnTo>
                <a:lnTo>
                  <a:pt x="102" y="512"/>
                </a:lnTo>
                <a:lnTo>
                  <a:pt x="109" y="544"/>
                </a:lnTo>
                <a:lnTo>
                  <a:pt x="115" y="576"/>
                </a:lnTo>
                <a:lnTo>
                  <a:pt x="115" y="601"/>
                </a:lnTo>
                <a:lnTo>
                  <a:pt x="102" y="633"/>
                </a:lnTo>
                <a:lnTo>
                  <a:pt x="96" y="659"/>
                </a:lnTo>
                <a:lnTo>
                  <a:pt x="89" y="685"/>
                </a:lnTo>
                <a:lnTo>
                  <a:pt x="83" y="710"/>
                </a:lnTo>
                <a:lnTo>
                  <a:pt x="83" y="729"/>
                </a:lnTo>
                <a:lnTo>
                  <a:pt x="77" y="755"/>
                </a:lnTo>
                <a:lnTo>
                  <a:pt x="77" y="781"/>
                </a:lnTo>
                <a:lnTo>
                  <a:pt x="83" y="806"/>
                </a:lnTo>
                <a:lnTo>
                  <a:pt x="89" y="832"/>
                </a:lnTo>
                <a:lnTo>
                  <a:pt x="96" y="851"/>
                </a:lnTo>
                <a:lnTo>
                  <a:pt x="115" y="883"/>
                </a:lnTo>
                <a:lnTo>
                  <a:pt x="134" y="915"/>
                </a:lnTo>
                <a:lnTo>
                  <a:pt x="147" y="947"/>
                </a:lnTo>
                <a:lnTo>
                  <a:pt x="153" y="979"/>
                </a:lnTo>
                <a:lnTo>
                  <a:pt x="160" y="1005"/>
                </a:lnTo>
                <a:lnTo>
                  <a:pt x="160" y="1030"/>
                </a:lnTo>
                <a:lnTo>
                  <a:pt x="153" y="1062"/>
                </a:lnTo>
                <a:lnTo>
                  <a:pt x="153" y="1081"/>
                </a:lnTo>
                <a:lnTo>
                  <a:pt x="147" y="1101"/>
                </a:lnTo>
                <a:lnTo>
                  <a:pt x="141" y="1120"/>
                </a:lnTo>
                <a:lnTo>
                  <a:pt x="134" y="1139"/>
                </a:lnTo>
                <a:lnTo>
                  <a:pt x="128" y="1158"/>
                </a:lnTo>
                <a:lnTo>
                  <a:pt x="121" y="1177"/>
                </a:lnTo>
                <a:lnTo>
                  <a:pt x="115" y="1197"/>
                </a:lnTo>
                <a:lnTo>
                  <a:pt x="96" y="1216"/>
                </a:lnTo>
                <a:lnTo>
                  <a:pt x="83" y="1235"/>
                </a:lnTo>
                <a:lnTo>
                  <a:pt x="70" y="1254"/>
                </a:lnTo>
                <a:lnTo>
                  <a:pt x="64" y="1273"/>
                </a:lnTo>
                <a:lnTo>
                  <a:pt x="64" y="1293"/>
                </a:lnTo>
                <a:lnTo>
                  <a:pt x="64" y="131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7051" name="Freeform 20">
            <a:extLst>
              <a:ext uri="{FF2B5EF4-FFF2-40B4-BE49-F238E27FC236}">
                <a16:creationId xmlns:a16="http://schemas.microsoft.com/office/drawing/2014/main" id="{C6B19921-6BB0-DF4E-AF61-6F3C381C127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930231" y="3399632"/>
            <a:ext cx="255587" cy="1924050"/>
          </a:xfrm>
          <a:custGeom>
            <a:avLst/>
            <a:gdLst>
              <a:gd name="T0" fmla="*/ 2147483647 w 161"/>
              <a:gd name="T1" fmla="*/ 2147483647 h 1313"/>
              <a:gd name="T2" fmla="*/ 0 w 161"/>
              <a:gd name="T3" fmla="*/ 0 h 1313"/>
              <a:gd name="T4" fmla="*/ 2147483647 w 161"/>
              <a:gd name="T5" fmla="*/ 2147483647 h 1313"/>
              <a:gd name="T6" fmla="*/ 2147483647 w 161"/>
              <a:gd name="T7" fmla="*/ 2147483647 h 1313"/>
              <a:gd name="T8" fmla="*/ 2147483647 w 161"/>
              <a:gd name="T9" fmla="*/ 2147483647 h 1313"/>
              <a:gd name="T10" fmla="*/ 2147483647 w 161"/>
              <a:gd name="T11" fmla="*/ 2147483647 h 1313"/>
              <a:gd name="T12" fmla="*/ 2147483647 w 161"/>
              <a:gd name="T13" fmla="*/ 2147483647 h 1313"/>
              <a:gd name="T14" fmla="*/ 2147483647 w 161"/>
              <a:gd name="T15" fmla="*/ 2147483647 h 1313"/>
              <a:gd name="T16" fmla="*/ 2147483647 w 161"/>
              <a:gd name="T17" fmla="*/ 2147483647 h 1313"/>
              <a:gd name="T18" fmla="*/ 2147483647 w 161"/>
              <a:gd name="T19" fmla="*/ 2147483647 h 1313"/>
              <a:gd name="T20" fmla="*/ 2147483647 w 161"/>
              <a:gd name="T21" fmla="*/ 2147483647 h 1313"/>
              <a:gd name="T22" fmla="*/ 2147483647 w 161"/>
              <a:gd name="T23" fmla="*/ 2147483647 h 1313"/>
              <a:gd name="T24" fmla="*/ 2147483647 w 161"/>
              <a:gd name="T25" fmla="*/ 2147483647 h 1313"/>
              <a:gd name="T26" fmla="*/ 2147483647 w 161"/>
              <a:gd name="T27" fmla="*/ 2147483647 h 1313"/>
              <a:gd name="T28" fmla="*/ 2147483647 w 161"/>
              <a:gd name="T29" fmla="*/ 2147483647 h 1313"/>
              <a:gd name="T30" fmla="*/ 2147483647 w 161"/>
              <a:gd name="T31" fmla="*/ 2147483647 h 1313"/>
              <a:gd name="T32" fmla="*/ 2147483647 w 161"/>
              <a:gd name="T33" fmla="*/ 2147483647 h 1313"/>
              <a:gd name="T34" fmla="*/ 2147483647 w 161"/>
              <a:gd name="T35" fmla="*/ 2147483647 h 1313"/>
              <a:gd name="T36" fmla="*/ 2147483647 w 161"/>
              <a:gd name="T37" fmla="*/ 2147483647 h 1313"/>
              <a:gd name="T38" fmla="*/ 2147483647 w 161"/>
              <a:gd name="T39" fmla="*/ 2147483647 h 1313"/>
              <a:gd name="T40" fmla="*/ 2147483647 w 161"/>
              <a:gd name="T41" fmla="*/ 2147483647 h 1313"/>
              <a:gd name="T42" fmla="*/ 2147483647 w 161"/>
              <a:gd name="T43" fmla="*/ 2147483647 h 1313"/>
              <a:gd name="T44" fmla="*/ 2147483647 w 161"/>
              <a:gd name="T45" fmla="*/ 2147483647 h 1313"/>
              <a:gd name="T46" fmla="*/ 2147483647 w 161"/>
              <a:gd name="T47" fmla="*/ 2147483647 h 1313"/>
              <a:gd name="T48" fmla="*/ 2147483647 w 161"/>
              <a:gd name="T49" fmla="*/ 2147483647 h 1313"/>
              <a:gd name="T50" fmla="*/ 2147483647 w 161"/>
              <a:gd name="T51" fmla="*/ 2147483647 h 1313"/>
              <a:gd name="T52" fmla="*/ 2147483647 w 161"/>
              <a:gd name="T53" fmla="*/ 2147483647 h 1313"/>
              <a:gd name="T54" fmla="*/ 2147483647 w 161"/>
              <a:gd name="T55" fmla="*/ 2147483647 h 1313"/>
              <a:gd name="T56" fmla="*/ 2147483647 w 161"/>
              <a:gd name="T57" fmla="*/ 2147483647 h 1313"/>
              <a:gd name="T58" fmla="*/ 2147483647 w 161"/>
              <a:gd name="T59" fmla="*/ 2147483647 h 1313"/>
              <a:gd name="T60" fmla="*/ 2147483647 w 161"/>
              <a:gd name="T61" fmla="*/ 2147483647 h 1313"/>
              <a:gd name="T62" fmla="*/ 2147483647 w 161"/>
              <a:gd name="T63" fmla="*/ 2147483647 h 1313"/>
              <a:gd name="T64" fmla="*/ 2147483647 w 161"/>
              <a:gd name="T65" fmla="*/ 2147483647 h 1313"/>
              <a:gd name="T66" fmla="*/ 2147483647 w 161"/>
              <a:gd name="T67" fmla="*/ 2147483647 h 1313"/>
              <a:gd name="T68" fmla="*/ 2147483647 w 161"/>
              <a:gd name="T69" fmla="*/ 2147483647 h 1313"/>
              <a:gd name="T70" fmla="*/ 2147483647 w 161"/>
              <a:gd name="T71" fmla="*/ 2147483647 h 1313"/>
              <a:gd name="T72" fmla="*/ 2147483647 w 161"/>
              <a:gd name="T73" fmla="*/ 2147483647 h 1313"/>
              <a:gd name="T74" fmla="*/ 2147483647 w 161"/>
              <a:gd name="T75" fmla="*/ 2147483647 h 1313"/>
              <a:gd name="T76" fmla="*/ 2147483647 w 161"/>
              <a:gd name="T77" fmla="*/ 2147483647 h 1313"/>
              <a:gd name="T78" fmla="*/ 2147483647 w 161"/>
              <a:gd name="T79" fmla="*/ 2147483647 h 1313"/>
              <a:gd name="T80" fmla="*/ 2147483647 w 161"/>
              <a:gd name="T81" fmla="*/ 2147483647 h 1313"/>
              <a:gd name="T82" fmla="*/ 2147483647 w 161"/>
              <a:gd name="T83" fmla="*/ 2147483647 h 1313"/>
              <a:gd name="T84" fmla="*/ 2147483647 w 161"/>
              <a:gd name="T85" fmla="*/ 2147483647 h 1313"/>
              <a:gd name="T86" fmla="*/ 2147483647 w 161"/>
              <a:gd name="T87" fmla="*/ 2147483647 h 1313"/>
              <a:gd name="T88" fmla="*/ 2147483647 w 161"/>
              <a:gd name="T89" fmla="*/ 2147483647 h 1313"/>
              <a:gd name="T90" fmla="*/ 2147483647 w 161"/>
              <a:gd name="T91" fmla="*/ 2147483647 h 1313"/>
              <a:gd name="T92" fmla="*/ 2147483647 w 161"/>
              <a:gd name="T93" fmla="*/ 2147483647 h 1313"/>
              <a:gd name="T94" fmla="*/ 2147483647 w 161"/>
              <a:gd name="T95" fmla="*/ 2147483647 h 1313"/>
              <a:gd name="T96" fmla="*/ 2147483647 w 161"/>
              <a:gd name="T97" fmla="*/ 2147483647 h 1313"/>
              <a:gd name="T98" fmla="*/ 2147483647 w 161"/>
              <a:gd name="T99" fmla="*/ 2147483647 h 1313"/>
              <a:gd name="T100" fmla="*/ 2147483647 w 161"/>
              <a:gd name="T101" fmla="*/ 2147483647 h 1313"/>
              <a:gd name="T102" fmla="*/ 2147483647 w 161"/>
              <a:gd name="T103" fmla="*/ 2147483647 h 1313"/>
              <a:gd name="T104" fmla="*/ 2147483647 w 161"/>
              <a:gd name="T105" fmla="*/ 2147483647 h 1313"/>
              <a:gd name="T106" fmla="*/ 2147483647 w 161"/>
              <a:gd name="T107" fmla="*/ 2147483647 h 1313"/>
              <a:gd name="T108" fmla="*/ 2147483647 w 161"/>
              <a:gd name="T109" fmla="*/ 2147483647 h 1313"/>
              <a:gd name="T110" fmla="*/ 2147483647 w 161"/>
              <a:gd name="T111" fmla="*/ 2147483647 h 1313"/>
              <a:gd name="T112" fmla="*/ 2147483647 w 161"/>
              <a:gd name="T113" fmla="*/ 2147483647 h 1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1"/>
              <a:gd name="T172" fmla="*/ 0 h 1313"/>
              <a:gd name="T173" fmla="*/ 161 w 161"/>
              <a:gd name="T174" fmla="*/ 1313 h 1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1" h="1313">
                <a:moveTo>
                  <a:pt x="19" y="6"/>
                </a:moveTo>
                <a:lnTo>
                  <a:pt x="0" y="0"/>
                </a:lnTo>
                <a:lnTo>
                  <a:pt x="13" y="19"/>
                </a:lnTo>
                <a:lnTo>
                  <a:pt x="25" y="38"/>
                </a:lnTo>
                <a:lnTo>
                  <a:pt x="38" y="57"/>
                </a:lnTo>
                <a:lnTo>
                  <a:pt x="38" y="83"/>
                </a:lnTo>
                <a:lnTo>
                  <a:pt x="38" y="102"/>
                </a:lnTo>
                <a:lnTo>
                  <a:pt x="38" y="141"/>
                </a:lnTo>
                <a:lnTo>
                  <a:pt x="38" y="160"/>
                </a:lnTo>
                <a:lnTo>
                  <a:pt x="32" y="179"/>
                </a:lnTo>
                <a:lnTo>
                  <a:pt x="32" y="198"/>
                </a:lnTo>
                <a:lnTo>
                  <a:pt x="19" y="230"/>
                </a:lnTo>
                <a:lnTo>
                  <a:pt x="6" y="256"/>
                </a:lnTo>
                <a:lnTo>
                  <a:pt x="6" y="288"/>
                </a:lnTo>
                <a:lnTo>
                  <a:pt x="6" y="313"/>
                </a:lnTo>
                <a:lnTo>
                  <a:pt x="6" y="333"/>
                </a:lnTo>
                <a:lnTo>
                  <a:pt x="13" y="352"/>
                </a:lnTo>
                <a:lnTo>
                  <a:pt x="13" y="371"/>
                </a:lnTo>
                <a:lnTo>
                  <a:pt x="38" y="403"/>
                </a:lnTo>
                <a:lnTo>
                  <a:pt x="57" y="429"/>
                </a:lnTo>
                <a:lnTo>
                  <a:pt x="64" y="448"/>
                </a:lnTo>
                <a:lnTo>
                  <a:pt x="83" y="473"/>
                </a:lnTo>
                <a:lnTo>
                  <a:pt x="89" y="493"/>
                </a:lnTo>
                <a:lnTo>
                  <a:pt x="102" y="512"/>
                </a:lnTo>
                <a:lnTo>
                  <a:pt x="109" y="544"/>
                </a:lnTo>
                <a:lnTo>
                  <a:pt x="115" y="576"/>
                </a:lnTo>
                <a:lnTo>
                  <a:pt x="115" y="601"/>
                </a:lnTo>
                <a:lnTo>
                  <a:pt x="102" y="633"/>
                </a:lnTo>
                <a:lnTo>
                  <a:pt x="96" y="659"/>
                </a:lnTo>
                <a:lnTo>
                  <a:pt x="89" y="685"/>
                </a:lnTo>
                <a:lnTo>
                  <a:pt x="83" y="710"/>
                </a:lnTo>
                <a:lnTo>
                  <a:pt x="83" y="729"/>
                </a:lnTo>
                <a:lnTo>
                  <a:pt x="77" y="755"/>
                </a:lnTo>
                <a:lnTo>
                  <a:pt x="77" y="781"/>
                </a:lnTo>
                <a:lnTo>
                  <a:pt x="83" y="806"/>
                </a:lnTo>
                <a:lnTo>
                  <a:pt x="89" y="832"/>
                </a:lnTo>
                <a:lnTo>
                  <a:pt x="96" y="851"/>
                </a:lnTo>
                <a:lnTo>
                  <a:pt x="115" y="883"/>
                </a:lnTo>
                <a:lnTo>
                  <a:pt x="134" y="915"/>
                </a:lnTo>
                <a:lnTo>
                  <a:pt x="147" y="947"/>
                </a:lnTo>
                <a:lnTo>
                  <a:pt x="153" y="979"/>
                </a:lnTo>
                <a:lnTo>
                  <a:pt x="160" y="1005"/>
                </a:lnTo>
                <a:lnTo>
                  <a:pt x="160" y="1030"/>
                </a:lnTo>
                <a:lnTo>
                  <a:pt x="153" y="1062"/>
                </a:lnTo>
                <a:lnTo>
                  <a:pt x="153" y="1081"/>
                </a:lnTo>
                <a:lnTo>
                  <a:pt x="147" y="1101"/>
                </a:lnTo>
                <a:lnTo>
                  <a:pt x="141" y="1120"/>
                </a:lnTo>
                <a:lnTo>
                  <a:pt x="134" y="1139"/>
                </a:lnTo>
                <a:lnTo>
                  <a:pt x="128" y="1158"/>
                </a:lnTo>
                <a:lnTo>
                  <a:pt x="121" y="1177"/>
                </a:lnTo>
                <a:lnTo>
                  <a:pt x="115" y="1197"/>
                </a:lnTo>
                <a:lnTo>
                  <a:pt x="96" y="1216"/>
                </a:lnTo>
                <a:lnTo>
                  <a:pt x="83" y="1235"/>
                </a:lnTo>
                <a:lnTo>
                  <a:pt x="70" y="1254"/>
                </a:lnTo>
                <a:lnTo>
                  <a:pt x="64" y="1273"/>
                </a:lnTo>
                <a:lnTo>
                  <a:pt x="64" y="1293"/>
                </a:lnTo>
                <a:lnTo>
                  <a:pt x="64" y="131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7052" name="Freeform 21" descr="Dotted diamond">
            <a:extLst>
              <a:ext uri="{FF2B5EF4-FFF2-40B4-BE49-F238E27FC236}">
                <a16:creationId xmlns:a16="http://schemas.microsoft.com/office/drawing/2014/main" id="{29139630-E699-774B-BAA5-0E1C472AC258}"/>
              </a:ext>
            </a:extLst>
          </p:cNvPr>
          <p:cNvSpPr>
            <a:spLocks/>
          </p:cNvSpPr>
          <p:nvPr/>
        </p:nvSpPr>
        <p:spPr bwMode="auto">
          <a:xfrm rot="-5400000">
            <a:off x="5251450" y="4189413"/>
            <a:ext cx="3849688" cy="639762"/>
          </a:xfrm>
          <a:custGeom>
            <a:avLst/>
            <a:gdLst>
              <a:gd name="T0" fmla="*/ 2147483647 w 2510"/>
              <a:gd name="T1" fmla="*/ 0 h 436"/>
              <a:gd name="T2" fmla="*/ 2147483647 w 2510"/>
              <a:gd name="T3" fmla="*/ 0 h 436"/>
              <a:gd name="T4" fmla="*/ 0 w 2510"/>
              <a:gd name="T5" fmla="*/ 2147483647 h 436"/>
              <a:gd name="T6" fmla="*/ 2147483647 w 2510"/>
              <a:gd name="T7" fmla="*/ 0 h 436"/>
              <a:gd name="T8" fmla="*/ 0 60000 65536"/>
              <a:gd name="T9" fmla="*/ 0 60000 65536"/>
              <a:gd name="T10" fmla="*/ 0 60000 65536"/>
              <a:gd name="T11" fmla="*/ 0 60000 65536"/>
              <a:gd name="T12" fmla="*/ 0 w 2510"/>
              <a:gd name="T13" fmla="*/ 0 h 436"/>
              <a:gd name="T14" fmla="*/ 2510 w 2510"/>
              <a:gd name="T15" fmla="*/ 436 h 4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10" h="436">
                <a:moveTo>
                  <a:pt x="6" y="0"/>
                </a:moveTo>
                <a:lnTo>
                  <a:pt x="2509" y="0"/>
                </a:lnTo>
                <a:lnTo>
                  <a:pt x="0" y="435"/>
                </a:lnTo>
                <a:lnTo>
                  <a:pt x="6" y="0"/>
                </a:lnTo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12700" cap="rnd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7053" name="Rectangle 22">
            <a:extLst>
              <a:ext uri="{FF2B5EF4-FFF2-40B4-BE49-F238E27FC236}">
                <a16:creationId xmlns:a16="http://schemas.microsoft.com/office/drawing/2014/main" id="{A7C158C1-A67E-5948-97B8-33BEAFFC3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5216525"/>
            <a:ext cx="1193800" cy="650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5" tIns="46034" rIns="92065" bIns="46034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fr-FR" altLang="en-US" sz="1800" b="1" baseline="0">
                <a:solidFill>
                  <a:srgbClr val="7200D2"/>
                </a:solidFill>
                <a:latin typeface="Arial" panose="020B0604020202020204" pitchFamily="34" charset="0"/>
              </a:rPr>
              <a:t>Common </a:t>
            </a:r>
          </a:p>
          <a:p>
            <a:pPr algn="ctr"/>
            <a:r>
              <a:rPr lang="fr-FR" altLang="en-US" sz="1800" b="1" baseline="0">
                <a:solidFill>
                  <a:srgbClr val="7200D2"/>
                </a:solidFill>
                <a:latin typeface="Arial" panose="020B0604020202020204" pitchFamily="34" charset="0"/>
              </a:rPr>
              <a:t>Path</a:t>
            </a:r>
          </a:p>
        </p:txBody>
      </p:sp>
      <p:sp>
        <p:nvSpPr>
          <p:cNvPr id="87054" name="Line 23">
            <a:extLst>
              <a:ext uri="{FF2B5EF4-FFF2-40B4-BE49-F238E27FC236}">
                <a16:creationId xmlns:a16="http://schemas.microsoft.com/office/drawing/2014/main" id="{B30B9844-67DA-BF4D-BBB8-B9E225C0B7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5473700"/>
            <a:ext cx="1003300" cy="114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5" descr="IsThereAGroundLayer">
            <a:extLst>
              <a:ext uri="{FF2B5EF4-FFF2-40B4-BE49-F238E27FC236}">
                <a16:creationId xmlns:a16="http://schemas.microsoft.com/office/drawing/2014/main" id="{0221A814-732E-5D45-88A2-88BB335AFDD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8" y="1323975"/>
            <a:ext cx="7102475" cy="5487988"/>
          </a:xfrm>
        </p:spPr>
      </p:pic>
      <p:sp>
        <p:nvSpPr>
          <p:cNvPr id="89090" name="Text Box 6">
            <a:extLst>
              <a:ext uri="{FF2B5EF4-FFF2-40B4-BE49-F238E27FC236}">
                <a16:creationId xmlns:a16="http://schemas.microsoft.com/office/drawing/2014/main" id="{3A00D407-039F-7647-92FA-B64070485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6175375"/>
            <a:ext cx="17446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2"/>
                </a:solidFill>
                <a:latin typeface="Trebuchet MS" panose="020B0703020202090204" pitchFamily="34" charset="0"/>
              </a:rPr>
              <a:t>Credit: A. Tokovinin</a:t>
            </a:r>
          </a:p>
        </p:txBody>
      </p:sp>
      <p:sp>
        <p:nvSpPr>
          <p:cNvPr id="89091" name="Text Box 7">
            <a:extLst>
              <a:ext uri="{FF2B5EF4-FFF2-40B4-BE49-F238E27FC236}">
                <a16:creationId xmlns:a16="http://schemas.microsoft.com/office/drawing/2014/main" id="{A521501C-332E-8541-A6E6-318426D65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5487988"/>
            <a:ext cx="684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  <a:latin typeface="Trebuchet MS" panose="020B0703020202090204" pitchFamily="34" charset="0"/>
              </a:rPr>
              <a:t>time</a:t>
            </a:r>
            <a:endParaRPr lang="en-US" altLang="en-US"/>
          </a:p>
        </p:txBody>
      </p:sp>
      <p:sp>
        <p:nvSpPr>
          <p:cNvPr id="89092" name="Line 8">
            <a:extLst>
              <a:ext uri="{FF2B5EF4-FFF2-40B4-BE49-F238E27FC236}">
                <a16:creationId xmlns:a16="http://schemas.microsoft.com/office/drawing/2014/main" id="{16D4113E-691A-7E48-AFEF-7D1D8211B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757863"/>
            <a:ext cx="1058863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2" name="Picture 1" descr="Screen Shot 2016-03-02 at 10.58.04 PM.png">
            <a:extLst>
              <a:ext uri="{FF2B5EF4-FFF2-40B4-BE49-F238E27FC236}">
                <a16:creationId xmlns:a16="http://schemas.microsoft.com/office/drawing/2014/main" id="{1C8D2C5D-BB6E-FC4E-BE2B-E16C5D6C1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489200"/>
            <a:ext cx="3200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7867FB18-2780-3749-81F4-9F917B471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397000"/>
            <a:ext cx="4241800" cy="5046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91138" name="Picture 6" descr="AOF_sketch">
            <a:extLst>
              <a:ext uri="{FF2B5EF4-FFF2-40B4-BE49-F238E27FC236}">
                <a16:creationId xmlns:a16="http://schemas.microsoft.com/office/drawing/2014/main" id="{8304EF2E-B1BD-9548-8321-DCF4C58ECF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3" y="1479550"/>
            <a:ext cx="4097337" cy="4876800"/>
          </a:xfrm>
          <a:solidFill>
            <a:schemeClr val="tx1"/>
          </a:solidFill>
          <a:ln w="19050">
            <a:solidFill>
              <a:schemeClr val="bg2"/>
            </a:solidFill>
          </a:ln>
        </p:spPr>
      </p:pic>
      <p:sp>
        <p:nvSpPr>
          <p:cNvPr id="230402" name="Rectangle 2">
            <a:extLst>
              <a:ext uri="{FF2B5EF4-FFF2-40B4-BE49-F238E27FC236}">
                <a16:creationId xmlns:a16="http://schemas.microsoft.com/office/drawing/2014/main" id="{BA615097-0C00-2F4A-9267-7FB8B2738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Several observatories have ambitious GLAO projects today</a:t>
            </a:r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E76BEDC-07EB-3D47-8D7A-EC8407BD0F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8588" y="1574800"/>
            <a:ext cx="4614862" cy="5141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ea typeface="ヒラギノ角ゴ Pro W3" panose="020B0300000000000000" pitchFamily="34" charset="-128"/>
              </a:rPr>
              <a:t>Early pathfinders: SOAR (4.25m), William Herschel Telescope (4.2m), MMT (6.5m)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ea typeface="ヒラギノ角ゴ Pro W3" panose="020B0300000000000000" pitchFamily="34" charset="-128"/>
              </a:rPr>
              <a:t>Recently on VLT (8m), LBT (2x8m)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ea typeface="ヒラギノ角ゴ Pro W3" panose="020B0300000000000000" pitchFamily="34" charset="-128"/>
              </a:rPr>
              <a:t>Longer term on Giant Magellan Telescope, E-ELT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ea typeface="ヒラギノ角ゴ Pro W3" panose="020B0300000000000000" pitchFamily="34" charset="-128"/>
              </a:rPr>
              <a:t>Why is it worth the large investment </a:t>
            </a:r>
            <a:r>
              <a:rPr lang="ja-JP" altLang="en-US" sz="1800">
                <a:ea typeface="ヒラギノ角ゴ Pro W3" panose="020B0300000000000000" pitchFamily="34" charset="-128"/>
              </a:rPr>
              <a:t>“</a:t>
            </a:r>
            <a:r>
              <a:rPr lang="en-US" altLang="ja-JP" sz="1800" dirty="0">
                <a:ea typeface="ヒラギノ角ゴ Pro W3" panose="020B0300000000000000" pitchFamily="34" charset="-128"/>
              </a:rPr>
              <a:t>just</a:t>
            </a:r>
            <a:r>
              <a:rPr lang="ja-JP" altLang="en-US" sz="1800">
                <a:ea typeface="ヒラギノ角ゴ Pro W3" panose="020B0300000000000000" pitchFamily="34" charset="-128"/>
              </a:rPr>
              <a:t>”</a:t>
            </a:r>
            <a:r>
              <a:rPr lang="en-US" altLang="ja-JP" sz="1800" dirty="0">
                <a:ea typeface="ヒラギノ角ゴ Pro W3" panose="020B0300000000000000" pitchFamily="34" charset="-128"/>
              </a:rPr>
              <a:t> to decrease </a:t>
            </a:r>
            <a:r>
              <a:rPr lang="ja-JP" altLang="en-US" sz="1800">
                <a:ea typeface="ヒラギノ角ゴ Pro W3" panose="020B0300000000000000" pitchFamily="34" charset="-128"/>
              </a:rPr>
              <a:t>“</a:t>
            </a:r>
            <a:r>
              <a:rPr lang="en-US" altLang="ja-JP" sz="1800" dirty="0">
                <a:ea typeface="ヒラギノ角ゴ Pro W3" panose="020B0300000000000000" pitchFamily="34" charset="-128"/>
              </a:rPr>
              <a:t>seeing</a:t>
            </a:r>
            <a:r>
              <a:rPr lang="ja-JP" altLang="en-US" sz="1800">
                <a:ea typeface="ヒラギノ角ゴ Pro W3" panose="020B0300000000000000" pitchFamily="34" charset="-128"/>
              </a:rPr>
              <a:t>”</a:t>
            </a:r>
            <a:r>
              <a:rPr lang="en-US" altLang="ja-JP" sz="1800" dirty="0">
                <a:ea typeface="ヒラギノ角ゴ Pro W3" panose="020B0300000000000000" pitchFamily="34" charset="-128"/>
              </a:rPr>
              <a:t> disk by factor of 1.5 to 2 ?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ea typeface="ヒラギノ角ゴ Pro W3" panose="020B0300000000000000" pitchFamily="34" charset="-128"/>
              </a:rPr>
              <a:t>Large spectrographs can take advantage of smaller image (smaller slit)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ea typeface="ヒラギノ角ゴ Pro W3" panose="020B0300000000000000" pitchFamily="34" charset="-128"/>
              </a:rPr>
              <a:t>Potential improved SNR for background-limited point sources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ea typeface="ヒラギノ角ゴ Pro W3" panose="020B0300000000000000" pitchFamily="34" charset="-128"/>
              </a:rPr>
              <a:t>Less variability in PSF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8BB181-25F9-EB46-B9FA-0D121E38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GLAO on the MMT Telescope</a:t>
            </a:r>
          </a:p>
        </p:txBody>
      </p:sp>
      <p:sp>
        <p:nvSpPr>
          <p:cNvPr id="99330" name="Content Placeholder 5">
            <a:extLst>
              <a:ext uri="{FF2B5EF4-FFF2-40B4-BE49-F238E27FC236}">
                <a16:creationId xmlns:a16="http://schemas.microsoft.com/office/drawing/2014/main" id="{75B25A5A-B1F4-904E-AE39-A55A0AEE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357313"/>
            <a:ext cx="8534400" cy="611187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Michael Hart et al. , 5 Rayleigh laser guide stars</a:t>
            </a:r>
          </a:p>
        </p:txBody>
      </p:sp>
      <p:pic>
        <p:nvPicPr>
          <p:cNvPr id="99331" name="Picture 6" descr="GLAO_HartReview.png">
            <a:extLst>
              <a:ext uri="{FF2B5EF4-FFF2-40B4-BE49-F238E27FC236}">
                <a16:creationId xmlns:a16="http://schemas.microsoft.com/office/drawing/2014/main" id="{675A8B88-9FD9-394D-8649-A7874ABED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106613"/>
            <a:ext cx="508476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Content Placeholder 5">
            <a:extLst>
              <a:ext uri="{FF2B5EF4-FFF2-40B4-BE49-F238E27FC236}">
                <a16:creationId xmlns:a16="http://schemas.microsoft.com/office/drawing/2014/main" id="{24105FF4-0E90-3F4F-9CE3-C0CC331BFF43}"/>
              </a:ext>
            </a:extLst>
          </p:cNvPr>
          <p:cNvSpPr txBox="1">
            <a:spLocks/>
          </p:cNvSpPr>
          <p:nvPr/>
        </p:nvSpPr>
        <p:spPr bwMode="auto">
          <a:xfrm>
            <a:off x="5937250" y="3149600"/>
            <a:ext cx="29527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70000"/>
              </a:spcBef>
              <a:buClr>
                <a:schemeClr val="tx2"/>
              </a:buClr>
              <a:buSzPct val="100000"/>
            </a:pPr>
            <a:r>
              <a:rPr lang="en-US" altLang="en-US" b="1" baseline="0">
                <a:latin typeface="Trebuchet MS" panose="020B0703020202090204" pitchFamily="34" charset="0"/>
              </a:rPr>
              <a:t>FWHM decreased from 0.85 arc sec to 0.28 arc sec (!)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17FA2D-4D52-AC4C-8537-F4B0AEC1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GLAO on the MMT Telescope</a:t>
            </a:r>
          </a:p>
        </p:txBody>
      </p:sp>
      <p:sp>
        <p:nvSpPr>
          <p:cNvPr id="93186" name="Content Placeholder 5">
            <a:extLst>
              <a:ext uri="{FF2B5EF4-FFF2-40B4-BE49-F238E27FC236}">
                <a16:creationId xmlns:a16="http://schemas.microsoft.com/office/drawing/2014/main" id="{DA7FC60D-A7DF-D340-A403-80BE13A5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357313"/>
            <a:ext cx="8534400" cy="611187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Michael Hart et al. , 5 Rayleigh laser guide stars</a:t>
            </a:r>
          </a:p>
        </p:txBody>
      </p:sp>
      <p:pic>
        <p:nvPicPr>
          <p:cNvPr id="93187" name="Picture 6" descr="GLAO_HartReview.png">
            <a:extLst>
              <a:ext uri="{FF2B5EF4-FFF2-40B4-BE49-F238E27FC236}">
                <a16:creationId xmlns:a16="http://schemas.microsoft.com/office/drawing/2014/main" id="{2897EC26-3F91-5143-9EA6-674B4C3C8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106613"/>
            <a:ext cx="508476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MMT_LGS_v2">
            <a:extLst>
              <a:ext uri="{FF2B5EF4-FFF2-40B4-BE49-F238E27FC236}">
                <a16:creationId xmlns:a16="http://schemas.microsoft.com/office/drawing/2014/main" id="{6977E8D8-74E0-6442-B857-C9C66D152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103438"/>
            <a:ext cx="2679700" cy="3981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MMT_GLAO_Results.pdf">
            <a:extLst>
              <a:ext uri="{FF2B5EF4-FFF2-40B4-BE49-F238E27FC236}">
                <a16:creationId xmlns:a16="http://schemas.microsoft.com/office/drawing/2014/main" id="{2D966ED8-507D-EB41-A090-83F95B77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47638"/>
            <a:ext cx="8113712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D8A5-A97C-4341-B391-3740E80D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127591"/>
            <a:ext cx="7162800" cy="1295400"/>
          </a:xfrm>
        </p:spPr>
        <p:txBody>
          <a:bodyPr/>
          <a:lstStyle/>
          <a:p>
            <a:r>
              <a:rPr lang="en-US" dirty="0"/>
              <a:t>`</a:t>
            </a:r>
            <a:r>
              <a:rPr lang="en-US" dirty="0" err="1"/>
              <a:t>Imaka</a:t>
            </a:r>
            <a:r>
              <a:rPr lang="en-US" dirty="0"/>
              <a:t>: GLAO on UH 88” Telescope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82219-30C8-D44E-B784-E12CABAE8DBD}"/>
              </a:ext>
            </a:extLst>
          </p:cNvPr>
          <p:cNvSpPr txBox="1"/>
          <p:nvPr/>
        </p:nvSpPr>
        <p:spPr>
          <a:xfrm>
            <a:off x="2674729" y="1422991"/>
            <a:ext cx="381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>
                <a:latin typeface="+mj-lt"/>
              </a:rPr>
              <a:t>Natural guide star constellation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6FFA1-7E23-0A47-89DB-F9A44E6B8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9" y="2056810"/>
            <a:ext cx="8346558" cy="2987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8800B8-9D64-264B-AEE2-D6BD1FE37D54}"/>
              </a:ext>
            </a:extLst>
          </p:cNvPr>
          <p:cNvSpPr txBox="1"/>
          <p:nvPr/>
        </p:nvSpPr>
        <p:spPr>
          <a:xfrm>
            <a:off x="2892511" y="5277775"/>
            <a:ext cx="32207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>
                <a:latin typeface="+mj-lt"/>
              </a:rPr>
              <a:t>GLAO reduces two things: </a:t>
            </a:r>
          </a:p>
          <a:p>
            <a:pPr marL="581025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aseline="0" dirty="0">
                <a:latin typeface="+mj-lt"/>
              </a:rPr>
              <a:t>FWHM</a:t>
            </a:r>
          </a:p>
          <a:p>
            <a:pPr marL="581025" indent="-179388">
              <a:buFont typeface="Arial" panose="020B0604020202020204" pitchFamily="34" charset="0"/>
              <a:buChar char="•"/>
            </a:pPr>
            <a:r>
              <a:rPr lang="en-US" sz="2000" baseline="0" dirty="0">
                <a:latin typeface="+mj-lt"/>
              </a:rPr>
              <a:t>Variability of FWHM</a:t>
            </a:r>
          </a:p>
        </p:txBody>
      </p:sp>
    </p:spTree>
    <p:extLst>
      <p:ext uri="{BB962C8B-B14F-4D97-AF65-F5344CB8AC3E}">
        <p14:creationId xmlns:p14="http://schemas.microsoft.com/office/powerpoint/2010/main" val="84229063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E431-17C4-5841-B4CF-A7A6B9B8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‘</a:t>
            </a:r>
            <a:r>
              <a:rPr lang="en-US" dirty="0" err="1"/>
              <a:t>Imaka</a:t>
            </a:r>
            <a:r>
              <a:rPr lang="en-US" dirty="0"/>
              <a:t> GLAO reduces PSF variability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3BC14-30F7-F241-B4BC-BF24E5194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1908523"/>
            <a:ext cx="7485321" cy="4316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78391F-6BC3-204E-B64E-74C00A16738F}"/>
              </a:ext>
            </a:extLst>
          </p:cNvPr>
          <p:cNvSpPr txBox="1"/>
          <p:nvPr/>
        </p:nvSpPr>
        <p:spPr>
          <a:xfrm>
            <a:off x="2849526" y="2573079"/>
            <a:ext cx="771365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GLAO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99271-9C48-7E4C-9BAE-EEFC04CFB35A}"/>
              </a:ext>
            </a:extLst>
          </p:cNvPr>
          <p:cNvSpPr txBox="1"/>
          <p:nvPr/>
        </p:nvSpPr>
        <p:spPr>
          <a:xfrm>
            <a:off x="5667153" y="2952670"/>
            <a:ext cx="112402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No GLAO</a:t>
            </a:r>
          </a:p>
        </p:txBody>
      </p:sp>
    </p:spTree>
    <p:extLst>
      <p:ext uri="{BB962C8B-B14F-4D97-AF65-F5344CB8AC3E}">
        <p14:creationId xmlns:p14="http://schemas.microsoft.com/office/powerpoint/2010/main" val="25561350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BAA19059-47C4-AA4F-8197-57EFD42ACC48}"/>
              </a:ext>
            </a:extLst>
          </p:cNvPr>
          <p:cNvSpPr txBox="1">
            <a:spLocks noGrp="1"/>
          </p:cNvSpPr>
          <p:nvPr/>
        </p:nvSpPr>
        <p:spPr bwMode="auto">
          <a:xfrm>
            <a:off x="6897688" y="6523038"/>
            <a:ext cx="21336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fld id="{9764906C-B819-7D46-9615-FDD65A56D805}" type="slidenum">
              <a:rPr lang="en-US" altLang="en-US" sz="1400" baseline="0">
                <a:latin typeface="Arial" panose="020B0604020202020204" pitchFamily="34" charset="0"/>
              </a:rPr>
              <a:pPr algn="r" eaLnBrk="1" hangingPunct="1"/>
              <a:t>5</a:t>
            </a:fld>
            <a:endParaRPr lang="en-US" altLang="en-US" sz="1400" baseline="0">
              <a:latin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5B2F512-CDA0-7741-B5D4-95774A9E03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panose="020B0300000000000000" pitchFamily="34" charset="-128"/>
              </a:rPr>
              <a:t>Limitations for AO systems with one guide star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6BEF6FD-8F29-7D4D-8B65-A2856862AB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55738"/>
            <a:ext cx="4743450" cy="4525962"/>
          </a:xfrm>
        </p:spPr>
        <p:txBody>
          <a:bodyPr/>
          <a:lstStyle/>
          <a:p>
            <a:pPr marL="398463" indent="-398463" eaLnBrk="1" hangingPunct="1">
              <a:lnSpc>
                <a:spcPct val="9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  <a:p>
            <a:pPr marL="398463" indent="-398463" eaLnBrk="1" hangingPunct="1">
              <a:lnSpc>
                <a:spcPct val="9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Cone effect</a:t>
            </a:r>
          </a:p>
          <a:p>
            <a:pPr marL="912813" lvl="1" indent="-398463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ea typeface="ヒラギノ角ゴ Pro W3" panose="020B0300000000000000" pitchFamily="34" charset="-128"/>
              </a:rPr>
              <a:t>Missing turbulence outside and above cone</a:t>
            </a:r>
          </a:p>
          <a:p>
            <a:pPr marL="912813" lvl="1" indent="-398463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ea typeface="ヒラギノ角ゴ Pro W3" panose="020B0300000000000000" pitchFamily="34" charset="-128"/>
              </a:rPr>
              <a:t>Spherical wave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stretching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of wavefront</a:t>
            </a:r>
          </a:p>
          <a:p>
            <a:pPr marL="398463" indent="-39846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panose="020B0300000000000000" pitchFamily="34" charset="-128"/>
              </a:rPr>
              <a:t>	</a:t>
            </a:r>
            <a:r>
              <a:rPr lang="en-US" altLang="en-US" sz="2800">
                <a:ea typeface="ヒラギノ角ゴ Pro W3" panose="020B0300000000000000" pitchFamily="34" charset="-128"/>
              </a:rPr>
              <a:t>More severe for larger telescope diameters</a:t>
            </a:r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E67FC5D4-81B0-504D-875F-BA641D33645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33988" y="5614988"/>
            <a:ext cx="2286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99" y="11099"/>
                </a:moveTo>
                <a:cubicBezTo>
                  <a:pt x="1196" y="11000"/>
                  <a:pt x="1195" y="10900"/>
                  <a:pt x="1195" y="10800"/>
                </a:cubicBezTo>
                <a:cubicBezTo>
                  <a:pt x="1195" y="5495"/>
                  <a:pt x="5495" y="1195"/>
                  <a:pt x="10800" y="1195"/>
                </a:cubicBezTo>
                <a:cubicBezTo>
                  <a:pt x="16104" y="1195"/>
                  <a:pt x="20405" y="5495"/>
                  <a:pt x="20405" y="10800"/>
                </a:cubicBezTo>
                <a:cubicBezTo>
                  <a:pt x="20405" y="10900"/>
                  <a:pt x="20403" y="11000"/>
                  <a:pt x="20400" y="11099"/>
                </a:cubicBezTo>
                <a:lnTo>
                  <a:pt x="21594" y="11137"/>
                </a:lnTo>
                <a:cubicBezTo>
                  <a:pt x="21598" y="11024"/>
                  <a:pt x="21600" y="1091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2"/>
                  <a:pt x="1" y="11024"/>
                  <a:pt x="5" y="11137"/>
                </a:cubicBezTo>
                <a:lnTo>
                  <a:pt x="1199" y="1109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09E6B95A-C784-EA4F-B5F3-9B5383CA3AE9}"/>
              </a:ext>
            </a:extLst>
          </p:cNvPr>
          <p:cNvGrpSpPr>
            <a:grpSpLocks/>
          </p:cNvGrpSpPr>
          <p:nvPr/>
        </p:nvGrpSpPr>
        <p:grpSpPr bwMode="auto">
          <a:xfrm>
            <a:off x="4949825" y="4335463"/>
            <a:ext cx="2871788" cy="1333500"/>
            <a:chOff x="1439" y="2161"/>
            <a:chExt cx="2814" cy="1484"/>
          </a:xfrm>
        </p:grpSpPr>
        <p:sp>
          <p:nvSpPr>
            <p:cNvPr id="24592" name="Freeform 6">
              <a:extLst>
                <a:ext uri="{FF2B5EF4-FFF2-40B4-BE49-F238E27FC236}">
                  <a16:creationId xmlns:a16="http://schemas.microsoft.com/office/drawing/2014/main" id="{6D29AE0D-FD36-1241-A0C3-4A59F01E4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815"/>
              <a:ext cx="2685" cy="830"/>
            </a:xfrm>
            <a:custGeom>
              <a:avLst/>
              <a:gdLst>
                <a:gd name="T0" fmla="*/ 0 w 2685"/>
                <a:gd name="T1" fmla="*/ 305 h 830"/>
                <a:gd name="T2" fmla="*/ 360 w 2685"/>
                <a:gd name="T3" fmla="*/ 170 h 830"/>
                <a:gd name="T4" fmla="*/ 495 w 2685"/>
                <a:gd name="T5" fmla="*/ 50 h 830"/>
                <a:gd name="T6" fmla="*/ 615 w 2685"/>
                <a:gd name="T7" fmla="*/ 5 h 830"/>
                <a:gd name="T8" fmla="*/ 735 w 2685"/>
                <a:gd name="T9" fmla="*/ 80 h 830"/>
                <a:gd name="T10" fmla="*/ 840 w 2685"/>
                <a:gd name="T11" fmla="*/ 290 h 830"/>
                <a:gd name="T12" fmla="*/ 990 w 2685"/>
                <a:gd name="T13" fmla="*/ 335 h 830"/>
                <a:gd name="T14" fmla="*/ 1080 w 2685"/>
                <a:gd name="T15" fmla="*/ 275 h 830"/>
                <a:gd name="T16" fmla="*/ 1215 w 2685"/>
                <a:gd name="T17" fmla="*/ 155 h 830"/>
                <a:gd name="T18" fmla="*/ 1320 w 2685"/>
                <a:gd name="T19" fmla="*/ 335 h 830"/>
                <a:gd name="T20" fmla="*/ 1440 w 2685"/>
                <a:gd name="T21" fmla="*/ 605 h 830"/>
                <a:gd name="T22" fmla="*/ 1560 w 2685"/>
                <a:gd name="T23" fmla="*/ 620 h 830"/>
                <a:gd name="T24" fmla="*/ 1665 w 2685"/>
                <a:gd name="T25" fmla="*/ 785 h 830"/>
                <a:gd name="T26" fmla="*/ 1845 w 2685"/>
                <a:gd name="T27" fmla="*/ 815 h 830"/>
                <a:gd name="T28" fmla="*/ 2040 w 2685"/>
                <a:gd name="T29" fmla="*/ 695 h 830"/>
                <a:gd name="T30" fmla="*/ 2145 w 2685"/>
                <a:gd name="T31" fmla="*/ 590 h 830"/>
                <a:gd name="T32" fmla="*/ 2355 w 2685"/>
                <a:gd name="T33" fmla="*/ 515 h 830"/>
                <a:gd name="T34" fmla="*/ 2550 w 2685"/>
                <a:gd name="T35" fmla="*/ 560 h 830"/>
                <a:gd name="T36" fmla="*/ 2685 w 2685"/>
                <a:gd name="T37" fmla="*/ 560 h 8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5"/>
                <a:gd name="T58" fmla="*/ 0 h 830"/>
                <a:gd name="T59" fmla="*/ 2685 w 2685"/>
                <a:gd name="T60" fmla="*/ 830 h 8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5" h="830">
                  <a:moveTo>
                    <a:pt x="0" y="305"/>
                  </a:moveTo>
                  <a:cubicBezTo>
                    <a:pt x="139" y="258"/>
                    <a:pt x="278" y="212"/>
                    <a:pt x="360" y="170"/>
                  </a:cubicBezTo>
                  <a:cubicBezTo>
                    <a:pt x="442" y="128"/>
                    <a:pt x="453" y="77"/>
                    <a:pt x="495" y="50"/>
                  </a:cubicBezTo>
                  <a:cubicBezTo>
                    <a:pt x="537" y="23"/>
                    <a:pt x="575" y="0"/>
                    <a:pt x="615" y="5"/>
                  </a:cubicBezTo>
                  <a:cubicBezTo>
                    <a:pt x="655" y="10"/>
                    <a:pt x="697" y="32"/>
                    <a:pt x="735" y="80"/>
                  </a:cubicBezTo>
                  <a:cubicBezTo>
                    <a:pt x="773" y="128"/>
                    <a:pt x="798" y="248"/>
                    <a:pt x="840" y="290"/>
                  </a:cubicBezTo>
                  <a:cubicBezTo>
                    <a:pt x="882" y="332"/>
                    <a:pt x="950" y="338"/>
                    <a:pt x="990" y="335"/>
                  </a:cubicBezTo>
                  <a:cubicBezTo>
                    <a:pt x="1030" y="332"/>
                    <a:pt x="1043" y="305"/>
                    <a:pt x="1080" y="275"/>
                  </a:cubicBezTo>
                  <a:cubicBezTo>
                    <a:pt x="1117" y="245"/>
                    <a:pt x="1175" y="145"/>
                    <a:pt x="1215" y="155"/>
                  </a:cubicBezTo>
                  <a:cubicBezTo>
                    <a:pt x="1255" y="165"/>
                    <a:pt x="1282" y="260"/>
                    <a:pt x="1320" y="335"/>
                  </a:cubicBezTo>
                  <a:cubicBezTo>
                    <a:pt x="1358" y="410"/>
                    <a:pt x="1400" y="558"/>
                    <a:pt x="1440" y="605"/>
                  </a:cubicBezTo>
                  <a:cubicBezTo>
                    <a:pt x="1480" y="652"/>
                    <a:pt x="1523" y="590"/>
                    <a:pt x="1560" y="620"/>
                  </a:cubicBezTo>
                  <a:cubicBezTo>
                    <a:pt x="1597" y="650"/>
                    <a:pt x="1618" y="752"/>
                    <a:pt x="1665" y="785"/>
                  </a:cubicBezTo>
                  <a:cubicBezTo>
                    <a:pt x="1712" y="818"/>
                    <a:pt x="1783" y="830"/>
                    <a:pt x="1845" y="815"/>
                  </a:cubicBezTo>
                  <a:cubicBezTo>
                    <a:pt x="1907" y="800"/>
                    <a:pt x="1990" y="733"/>
                    <a:pt x="2040" y="695"/>
                  </a:cubicBezTo>
                  <a:cubicBezTo>
                    <a:pt x="2090" y="657"/>
                    <a:pt x="2092" y="620"/>
                    <a:pt x="2145" y="590"/>
                  </a:cubicBezTo>
                  <a:cubicBezTo>
                    <a:pt x="2198" y="560"/>
                    <a:pt x="2288" y="520"/>
                    <a:pt x="2355" y="515"/>
                  </a:cubicBezTo>
                  <a:cubicBezTo>
                    <a:pt x="2422" y="510"/>
                    <a:pt x="2495" y="553"/>
                    <a:pt x="2550" y="560"/>
                  </a:cubicBezTo>
                  <a:cubicBezTo>
                    <a:pt x="2605" y="567"/>
                    <a:pt x="2645" y="563"/>
                    <a:pt x="2685" y="560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7">
              <a:extLst>
                <a:ext uri="{FF2B5EF4-FFF2-40B4-BE49-F238E27FC236}">
                  <a16:creationId xmlns:a16="http://schemas.microsoft.com/office/drawing/2014/main" id="{BAC5B470-0CF2-7E4D-BCB9-8DE3F4DAB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465"/>
              <a:ext cx="2757" cy="759"/>
            </a:xfrm>
            <a:custGeom>
              <a:avLst/>
              <a:gdLst>
                <a:gd name="T0" fmla="*/ 0 w 2757"/>
                <a:gd name="T1" fmla="*/ 253 h 759"/>
                <a:gd name="T2" fmla="*/ 285 w 2757"/>
                <a:gd name="T3" fmla="*/ 184 h 759"/>
                <a:gd name="T4" fmla="*/ 468 w 2757"/>
                <a:gd name="T5" fmla="*/ 79 h 759"/>
                <a:gd name="T6" fmla="*/ 642 w 2757"/>
                <a:gd name="T7" fmla="*/ 4 h 759"/>
                <a:gd name="T8" fmla="*/ 747 w 2757"/>
                <a:gd name="T9" fmla="*/ 100 h 759"/>
                <a:gd name="T10" fmla="*/ 840 w 2757"/>
                <a:gd name="T11" fmla="*/ 232 h 759"/>
                <a:gd name="T12" fmla="*/ 1002 w 2757"/>
                <a:gd name="T13" fmla="*/ 313 h 759"/>
                <a:gd name="T14" fmla="*/ 1113 w 2757"/>
                <a:gd name="T15" fmla="*/ 193 h 759"/>
                <a:gd name="T16" fmla="*/ 1236 w 2757"/>
                <a:gd name="T17" fmla="*/ 160 h 759"/>
                <a:gd name="T18" fmla="*/ 1332 w 2757"/>
                <a:gd name="T19" fmla="*/ 313 h 759"/>
                <a:gd name="T20" fmla="*/ 1431 w 2757"/>
                <a:gd name="T21" fmla="*/ 520 h 759"/>
                <a:gd name="T22" fmla="*/ 1608 w 2757"/>
                <a:gd name="T23" fmla="*/ 604 h 759"/>
                <a:gd name="T24" fmla="*/ 1713 w 2757"/>
                <a:gd name="T25" fmla="*/ 700 h 759"/>
                <a:gd name="T26" fmla="*/ 1887 w 2757"/>
                <a:gd name="T27" fmla="*/ 751 h 759"/>
                <a:gd name="T28" fmla="*/ 2016 w 2757"/>
                <a:gd name="T29" fmla="*/ 649 h 759"/>
                <a:gd name="T30" fmla="*/ 2187 w 2757"/>
                <a:gd name="T31" fmla="*/ 604 h 759"/>
                <a:gd name="T32" fmla="*/ 2388 w 2757"/>
                <a:gd name="T33" fmla="*/ 523 h 759"/>
                <a:gd name="T34" fmla="*/ 2595 w 2757"/>
                <a:gd name="T35" fmla="*/ 514 h 759"/>
                <a:gd name="T36" fmla="*/ 2757 w 2757"/>
                <a:gd name="T37" fmla="*/ 511 h 7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7"/>
                <a:gd name="T58" fmla="*/ 0 h 759"/>
                <a:gd name="T59" fmla="*/ 2757 w 2757"/>
                <a:gd name="T60" fmla="*/ 759 h 7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7" h="759">
                  <a:moveTo>
                    <a:pt x="0" y="253"/>
                  </a:moveTo>
                  <a:cubicBezTo>
                    <a:pt x="47" y="242"/>
                    <a:pt x="207" y="213"/>
                    <a:pt x="285" y="184"/>
                  </a:cubicBezTo>
                  <a:cubicBezTo>
                    <a:pt x="363" y="155"/>
                    <a:pt x="408" y="109"/>
                    <a:pt x="468" y="79"/>
                  </a:cubicBezTo>
                  <a:cubicBezTo>
                    <a:pt x="528" y="49"/>
                    <a:pt x="596" y="0"/>
                    <a:pt x="642" y="4"/>
                  </a:cubicBezTo>
                  <a:cubicBezTo>
                    <a:pt x="688" y="8"/>
                    <a:pt x="714" y="62"/>
                    <a:pt x="747" y="100"/>
                  </a:cubicBezTo>
                  <a:cubicBezTo>
                    <a:pt x="780" y="138"/>
                    <a:pt x="798" y="197"/>
                    <a:pt x="840" y="232"/>
                  </a:cubicBezTo>
                  <a:cubicBezTo>
                    <a:pt x="882" y="267"/>
                    <a:pt x="956" y="320"/>
                    <a:pt x="1002" y="313"/>
                  </a:cubicBezTo>
                  <a:cubicBezTo>
                    <a:pt x="1048" y="306"/>
                    <a:pt x="1074" y="218"/>
                    <a:pt x="1113" y="193"/>
                  </a:cubicBezTo>
                  <a:cubicBezTo>
                    <a:pt x="1152" y="168"/>
                    <a:pt x="1200" y="140"/>
                    <a:pt x="1236" y="160"/>
                  </a:cubicBezTo>
                  <a:cubicBezTo>
                    <a:pt x="1272" y="180"/>
                    <a:pt x="1300" y="253"/>
                    <a:pt x="1332" y="313"/>
                  </a:cubicBezTo>
                  <a:cubicBezTo>
                    <a:pt x="1364" y="373"/>
                    <a:pt x="1385" y="472"/>
                    <a:pt x="1431" y="520"/>
                  </a:cubicBezTo>
                  <a:cubicBezTo>
                    <a:pt x="1477" y="568"/>
                    <a:pt x="1561" y="574"/>
                    <a:pt x="1608" y="604"/>
                  </a:cubicBezTo>
                  <a:cubicBezTo>
                    <a:pt x="1655" y="634"/>
                    <a:pt x="1666" y="676"/>
                    <a:pt x="1713" y="700"/>
                  </a:cubicBezTo>
                  <a:cubicBezTo>
                    <a:pt x="1760" y="724"/>
                    <a:pt x="1837" y="759"/>
                    <a:pt x="1887" y="751"/>
                  </a:cubicBezTo>
                  <a:cubicBezTo>
                    <a:pt x="1937" y="743"/>
                    <a:pt x="1966" y="674"/>
                    <a:pt x="2016" y="649"/>
                  </a:cubicBezTo>
                  <a:cubicBezTo>
                    <a:pt x="2066" y="624"/>
                    <a:pt x="2125" y="625"/>
                    <a:pt x="2187" y="604"/>
                  </a:cubicBezTo>
                  <a:cubicBezTo>
                    <a:pt x="2249" y="583"/>
                    <a:pt x="2320" y="538"/>
                    <a:pt x="2388" y="523"/>
                  </a:cubicBezTo>
                  <a:cubicBezTo>
                    <a:pt x="2456" y="508"/>
                    <a:pt x="2534" y="516"/>
                    <a:pt x="2595" y="514"/>
                  </a:cubicBezTo>
                  <a:cubicBezTo>
                    <a:pt x="2656" y="512"/>
                    <a:pt x="2723" y="512"/>
                    <a:pt x="2757" y="511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8">
              <a:extLst>
                <a:ext uri="{FF2B5EF4-FFF2-40B4-BE49-F238E27FC236}">
                  <a16:creationId xmlns:a16="http://schemas.microsoft.com/office/drawing/2014/main" id="{A2C44C6E-C2EB-AA45-9E51-59FAD09D0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161"/>
              <a:ext cx="2814" cy="634"/>
            </a:xfrm>
            <a:custGeom>
              <a:avLst/>
              <a:gdLst>
                <a:gd name="T0" fmla="*/ 0 w 2814"/>
                <a:gd name="T1" fmla="*/ 197 h 634"/>
                <a:gd name="T2" fmla="*/ 297 w 2814"/>
                <a:gd name="T3" fmla="*/ 134 h 634"/>
                <a:gd name="T4" fmla="*/ 516 w 2814"/>
                <a:gd name="T5" fmla="*/ 20 h 634"/>
                <a:gd name="T6" fmla="*/ 684 w 2814"/>
                <a:gd name="T7" fmla="*/ 17 h 634"/>
                <a:gd name="T8" fmla="*/ 807 w 2814"/>
                <a:gd name="T9" fmla="*/ 65 h 634"/>
                <a:gd name="T10" fmla="*/ 903 w 2814"/>
                <a:gd name="T11" fmla="*/ 158 h 634"/>
                <a:gd name="T12" fmla="*/ 999 w 2814"/>
                <a:gd name="T13" fmla="*/ 224 h 634"/>
                <a:gd name="T14" fmla="*/ 1134 w 2814"/>
                <a:gd name="T15" fmla="*/ 164 h 634"/>
                <a:gd name="T16" fmla="*/ 1293 w 2814"/>
                <a:gd name="T17" fmla="*/ 152 h 634"/>
                <a:gd name="T18" fmla="*/ 1416 w 2814"/>
                <a:gd name="T19" fmla="*/ 254 h 634"/>
                <a:gd name="T20" fmla="*/ 1521 w 2814"/>
                <a:gd name="T21" fmla="*/ 377 h 634"/>
                <a:gd name="T22" fmla="*/ 1665 w 2814"/>
                <a:gd name="T23" fmla="*/ 377 h 634"/>
                <a:gd name="T24" fmla="*/ 1749 w 2814"/>
                <a:gd name="T25" fmla="*/ 518 h 634"/>
                <a:gd name="T26" fmla="*/ 1890 w 2814"/>
                <a:gd name="T27" fmla="*/ 632 h 634"/>
                <a:gd name="T28" fmla="*/ 2037 w 2814"/>
                <a:gd name="T29" fmla="*/ 530 h 634"/>
                <a:gd name="T30" fmla="*/ 2157 w 2814"/>
                <a:gd name="T31" fmla="*/ 473 h 634"/>
                <a:gd name="T32" fmla="*/ 2352 w 2814"/>
                <a:gd name="T33" fmla="*/ 440 h 634"/>
                <a:gd name="T34" fmla="*/ 2562 w 2814"/>
                <a:gd name="T35" fmla="*/ 458 h 634"/>
                <a:gd name="T36" fmla="*/ 2814 w 2814"/>
                <a:gd name="T37" fmla="*/ 422 h 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4"/>
                <a:gd name="T58" fmla="*/ 0 h 634"/>
                <a:gd name="T59" fmla="*/ 2814 w 2814"/>
                <a:gd name="T60" fmla="*/ 634 h 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4" h="634">
                  <a:moveTo>
                    <a:pt x="0" y="197"/>
                  </a:moveTo>
                  <a:cubicBezTo>
                    <a:pt x="49" y="187"/>
                    <a:pt x="211" y="164"/>
                    <a:pt x="297" y="134"/>
                  </a:cubicBezTo>
                  <a:cubicBezTo>
                    <a:pt x="383" y="104"/>
                    <a:pt x="452" y="40"/>
                    <a:pt x="516" y="20"/>
                  </a:cubicBezTo>
                  <a:cubicBezTo>
                    <a:pt x="580" y="0"/>
                    <a:pt x="636" y="10"/>
                    <a:pt x="684" y="17"/>
                  </a:cubicBezTo>
                  <a:cubicBezTo>
                    <a:pt x="732" y="24"/>
                    <a:pt x="770" y="42"/>
                    <a:pt x="807" y="65"/>
                  </a:cubicBezTo>
                  <a:cubicBezTo>
                    <a:pt x="844" y="88"/>
                    <a:pt x="871" y="132"/>
                    <a:pt x="903" y="158"/>
                  </a:cubicBezTo>
                  <a:cubicBezTo>
                    <a:pt x="935" y="184"/>
                    <a:pt x="961" y="223"/>
                    <a:pt x="999" y="224"/>
                  </a:cubicBezTo>
                  <a:cubicBezTo>
                    <a:pt x="1037" y="225"/>
                    <a:pt x="1085" y="176"/>
                    <a:pt x="1134" y="164"/>
                  </a:cubicBezTo>
                  <a:cubicBezTo>
                    <a:pt x="1183" y="152"/>
                    <a:pt x="1246" y="137"/>
                    <a:pt x="1293" y="152"/>
                  </a:cubicBezTo>
                  <a:cubicBezTo>
                    <a:pt x="1340" y="167"/>
                    <a:pt x="1378" y="217"/>
                    <a:pt x="1416" y="254"/>
                  </a:cubicBezTo>
                  <a:cubicBezTo>
                    <a:pt x="1454" y="291"/>
                    <a:pt x="1480" y="357"/>
                    <a:pt x="1521" y="377"/>
                  </a:cubicBezTo>
                  <a:cubicBezTo>
                    <a:pt x="1562" y="397"/>
                    <a:pt x="1627" y="354"/>
                    <a:pt x="1665" y="377"/>
                  </a:cubicBezTo>
                  <a:cubicBezTo>
                    <a:pt x="1703" y="400"/>
                    <a:pt x="1712" y="476"/>
                    <a:pt x="1749" y="518"/>
                  </a:cubicBezTo>
                  <a:cubicBezTo>
                    <a:pt x="1786" y="560"/>
                    <a:pt x="1842" y="630"/>
                    <a:pt x="1890" y="632"/>
                  </a:cubicBezTo>
                  <a:cubicBezTo>
                    <a:pt x="1938" y="634"/>
                    <a:pt x="1993" y="556"/>
                    <a:pt x="2037" y="530"/>
                  </a:cubicBezTo>
                  <a:cubicBezTo>
                    <a:pt x="2081" y="504"/>
                    <a:pt x="2105" y="488"/>
                    <a:pt x="2157" y="473"/>
                  </a:cubicBezTo>
                  <a:cubicBezTo>
                    <a:pt x="2209" y="458"/>
                    <a:pt x="2285" y="442"/>
                    <a:pt x="2352" y="440"/>
                  </a:cubicBezTo>
                  <a:cubicBezTo>
                    <a:pt x="2419" y="438"/>
                    <a:pt x="2485" y="461"/>
                    <a:pt x="2562" y="458"/>
                  </a:cubicBezTo>
                  <a:cubicBezTo>
                    <a:pt x="2639" y="455"/>
                    <a:pt x="2762" y="429"/>
                    <a:pt x="2814" y="42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41" name="AutoShape 9">
            <a:extLst>
              <a:ext uri="{FF2B5EF4-FFF2-40B4-BE49-F238E27FC236}">
                <a16:creationId xmlns:a16="http://schemas.microsoft.com/office/drawing/2014/main" id="{254B3EAD-1CE5-B045-8649-4D172CDE4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0"/>
            <a:ext cx="285750" cy="26193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eaLnBrk="1" hangingPunct="1">
              <a:defRPr/>
            </a:pPr>
            <a:endParaRPr lang="en-US" sz="1800" baseline="0">
              <a:latin typeface="Arial" charset="0"/>
              <a:ea typeface="+mn-ea"/>
            </a:endParaRPr>
          </a:p>
        </p:txBody>
      </p:sp>
      <p:sp>
        <p:nvSpPr>
          <p:cNvPr id="24583" name="Line 10">
            <a:extLst>
              <a:ext uri="{FF2B5EF4-FFF2-40B4-BE49-F238E27FC236}">
                <a16:creationId xmlns:a16="http://schemas.microsoft.com/office/drawing/2014/main" id="{FB8AB519-8384-F34A-AEEB-FE4BF19BF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2338" y="2286000"/>
            <a:ext cx="42862" cy="382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4584" name="Line 11">
            <a:extLst>
              <a:ext uri="{FF2B5EF4-FFF2-40B4-BE49-F238E27FC236}">
                <a16:creationId xmlns:a16="http://schemas.microsoft.com/office/drawing/2014/main" id="{39613B10-28F4-AD4B-B482-C3B31DD5A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7938" y="1957388"/>
            <a:ext cx="1000125" cy="424338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4585" name="Text Box 14">
            <a:extLst>
              <a:ext uri="{FF2B5EF4-FFF2-40B4-BE49-F238E27FC236}">
                <a16:creationId xmlns:a16="http://schemas.microsoft.com/office/drawing/2014/main" id="{51CAAED4-6BFB-4E4A-BC2C-555A165BF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5232400"/>
            <a:ext cx="43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i="1" baseline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4586" name="Line 15">
            <a:extLst>
              <a:ext uri="{FF2B5EF4-FFF2-40B4-BE49-F238E27FC236}">
                <a16:creationId xmlns:a16="http://schemas.microsoft.com/office/drawing/2014/main" id="{81332FBA-C63E-9A4E-B4F6-B3E7F3E670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914900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4587" name="Line 16">
            <a:extLst>
              <a:ext uri="{FF2B5EF4-FFF2-40B4-BE49-F238E27FC236}">
                <a16:creationId xmlns:a16="http://schemas.microsoft.com/office/drawing/2014/main" id="{52D6548B-4D76-3F4C-8953-86517A0672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225" y="462915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4588" name="Text Box 17">
            <a:extLst>
              <a:ext uri="{FF2B5EF4-FFF2-40B4-BE49-F238E27FC236}">
                <a16:creationId xmlns:a16="http://schemas.microsoft.com/office/drawing/2014/main" id="{2AB49B24-F084-B841-918A-CF433D0F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989388"/>
            <a:ext cx="48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i="1" baseline="0">
                <a:latin typeface="Times New Roman" panose="02020603050405020304" pitchFamily="18" charset="0"/>
              </a:rPr>
              <a:t>r</a:t>
            </a:r>
            <a:r>
              <a:rPr lang="en-US" altLang="en-US" i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4589" name="Line 18">
            <a:extLst>
              <a:ext uri="{FF2B5EF4-FFF2-40B4-BE49-F238E27FC236}">
                <a16:creationId xmlns:a16="http://schemas.microsoft.com/office/drawing/2014/main" id="{AB85CDEE-AA09-8646-BC92-20D569D4D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0" y="2195513"/>
            <a:ext cx="42863" cy="382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24590" name="Line 19">
            <a:extLst>
              <a:ext uri="{FF2B5EF4-FFF2-40B4-BE49-F238E27FC236}">
                <a16:creationId xmlns:a16="http://schemas.microsoft.com/office/drawing/2014/main" id="{89D2AC06-7CF2-0640-ACC8-08DB029304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1613" y="1966913"/>
            <a:ext cx="1085850" cy="398621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46454" name="AutoShape 22">
            <a:extLst>
              <a:ext uri="{FF2B5EF4-FFF2-40B4-BE49-F238E27FC236}">
                <a16:creationId xmlns:a16="http://schemas.microsoft.com/office/drawing/2014/main" id="{C81D0B93-665C-4A43-9F68-35151475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1566863"/>
            <a:ext cx="285750" cy="261937"/>
          </a:xfrm>
          <a:prstGeom prst="star5">
            <a:avLst/>
          </a:prstGeom>
          <a:solidFill>
            <a:srgbClr val="FF99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eaLnBrk="1" hangingPunct="1">
              <a:defRPr/>
            </a:pPr>
            <a:endParaRPr lang="en-US" sz="1800" baseline="0"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FBE8028A-DD13-1341-8E9F-EE04C4DD7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2700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Summary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0F692014-0B17-F548-8A21-D474D461D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438" y="1354138"/>
            <a:ext cx="8723312" cy="55038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Tomography</a:t>
            </a:r>
            <a:r>
              <a:rPr lang="en-US" altLang="en-US" sz="2000">
                <a:ea typeface="ヒラギノ角ゴ Pro W3" panose="020B0300000000000000" pitchFamily="34" charset="-128"/>
              </a:rPr>
              <a:t>: a way to </a:t>
            </a: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measure</a:t>
            </a:r>
            <a:r>
              <a:rPr lang="en-US" altLang="en-US" sz="2000">
                <a:ea typeface="ヒラギノ角ゴ Pro W3" panose="020B0300000000000000" pitchFamily="34" charset="-128"/>
              </a:rPr>
              <a:t> the full volume of turbulence above the telescope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ea typeface="ヒラギノ角ゴ Pro W3" panose="020B0300000000000000" pitchFamily="34" charset="-128"/>
              </a:rPr>
              <a:t>Once you have measured the turbulence there are several ways to do the </a:t>
            </a: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wavefront correction</a:t>
            </a:r>
            <a:endParaRPr lang="en-US" altLang="en-US" sz="2000">
              <a:ea typeface="ヒラギノ角ゴ Pro W3" panose="020B0300000000000000" pitchFamily="34" charset="-128"/>
            </a:endParaRPr>
          </a:p>
          <a:p>
            <a:pPr lvl="1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Laser Tomography AO: </a:t>
            </a:r>
            <a:r>
              <a:rPr lang="en-US" altLang="en-US" sz="2000">
                <a:ea typeface="ヒラギノ角ゴ Pro W3" panose="020B0300000000000000" pitchFamily="34" charset="-128"/>
              </a:rPr>
              <a:t>Multiple laser guide stars, 1 DM, corrects cone effect. Narrow field.</a:t>
            </a:r>
          </a:p>
          <a:p>
            <a:pPr lvl="1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Multi-conjugate AO</a:t>
            </a:r>
            <a:r>
              <a:rPr lang="en-US" altLang="en-US" sz="2000">
                <a:ea typeface="ヒラギノ角ゴ Pro W3" panose="020B0300000000000000" pitchFamily="34" charset="-128"/>
              </a:rPr>
              <a:t>: Multiple DMs, each optically conjugate to a different layer in atmosphere.  Wider field of view.</a:t>
            </a:r>
          </a:p>
          <a:p>
            <a:pPr lvl="1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Multi-object AO</a:t>
            </a:r>
            <a:r>
              <a:rPr lang="en-US" altLang="en-US" sz="2000">
                <a:ea typeface="ヒラギノ角ゴ Pro W3" panose="020B0300000000000000" pitchFamily="34" charset="-128"/>
              </a:rPr>
              <a:t>: Correct many individual objects, each over a small field. Each has very good correction. Wider field of regard.</a:t>
            </a:r>
          </a:p>
          <a:p>
            <a:pPr lvl="1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Ground-layer AO</a:t>
            </a:r>
            <a:r>
              <a:rPr lang="en-US" altLang="en-US" sz="2000">
                <a:ea typeface="ヒラギノ角ゴ Pro W3" panose="020B0300000000000000" pitchFamily="34" charset="-128"/>
              </a:rPr>
              <a:t>: Correct just ground layer turbulence.  Very large field of view but only modest correction.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ea typeface="ヒラギノ角ゴ Pro W3" panose="020B0300000000000000" pitchFamily="34" charset="-128"/>
              </a:rPr>
              <a:t>All four methods will be used in the future</a:t>
            </a:r>
            <a:endParaRPr lang="en-US" altLang="en-US" sz="200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E33F-3C2E-634A-8D9F-23FE6848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Corrected fields of view </a:t>
            </a:r>
            <a:br>
              <a:rPr lang="en-US" altLang="en-US">
                <a:ea typeface="ヒラギノ角ゴ Pro W3" panose="020B0300000000000000" pitchFamily="34" charset="-128"/>
              </a:rPr>
            </a:br>
            <a:r>
              <a:rPr lang="en-US" altLang="en-US">
                <a:ea typeface="ヒラギノ角ゴ Pro W3" panose="020B0300000000000000" pitchFamily="34" charset="-128"/>
              </a:rPr>
              <a:t>vary depending on method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E5282F-9D0A-4B4A-A169-6F69A711A650}"/>
              </a:ext>
            </a:extLst>
          </p:cNvPr>
          <p:cNvGraphicFramePr>
            <a:graphicFrameLocks noGrp="1"/>
          </p:cNvGraphicFramePr>
          <p:nvPr/>
        </p:nvGraphicFramePr>
        <p:xfrm>
          <a:off x="465138" y="2286000"/>
          <a:ext cx="8181975" cy="2571750"/>
        </p:xfrm>
        <a:graphic>
          <a:graphicData uri="http://schemas.openxmlformats.org/drawingml/2006/table">
            <a:tbl>
              <a:tblPr/>
              <a:tblGrid>
                <a:gridCol w="4054475">
                  <a:extLst>
                    <a:ext uri="{9D8B030D-6E8A-4147-A177-3AD203B41FA5}">
                      <a16:colId xmlns:a16="http://schemas.microsoft.com/office/drawing/2014/main" val="1444722223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600154381"/>
                    </a:ext>
                  </a:extLst>
                </a:gridCol>
                <a:gridCol w="3006725">
                  <a:extLst>
                    <a:ext uri="{9D8B030D-6E8A-4147-A177-3AD203B41FA5}">
                      <a16:colId xmlns:a16="http://schemas.microsoft.com/office/drawing/2014/main" val="2531874143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Method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anose="020B0703020202090204" pitchFamily="34" charset="0"/>
                        <a:ea typeface="ヒラギノ角ゴ Pro W3" panose="020B0300000000000000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anose="020B0703020202090204" pitchFamily="34" charset="0"/>
                        <a:ea typeface="ヒラギノ角ゴ Pro W3" panose="020B0300000000000000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Corrected field of 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03781"/>
                  </a:ext>
                </a:extLst>
              </a:tr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Laser Tomography 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LTAO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10’s of arc sec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002873"/>
                  </a:ext>
                </a:extLst>
              </a:tr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Multi-Object 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MOAO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N x 10’s of arc sec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765429"/>
                  </a:ext>
                </a:extLst>
              </a:tr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Multi-Conjugate 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MCAO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≤ about 2 arc 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51981"/>
                  </a:ext>
                </a:extLst>
              </a:tr>
              <a:tr h="514350"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Ground Layer 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GLAO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Bef>
                          <a:spcPct val="70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1pPr>
                      <a:lvl2pPr marL="742950" indent="-28575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2pPr>
                      <a:lvl3pPr marL="11430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3pPr>
                      <a:lvl4pPr marL="1600200" indent="-228600" defTabSz="455613">
                        <a:spcBef>
                          <a:spcPct val="15000"/>
                        </a:spcBef>
                        <a:buClr>
                          <a:schemeClr val="tx2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4pPr>
                      <a:lvl5pPr marL="2057400" indent="-228600" defTabSz="455613">
                        <a:lnSpc>
                          <a:spcPct val="90000"/>
                        </a:lnSpc>
                        <a:spcBef>
                          <a:spcPct val="45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5pPr>
                      <a:lvl6pPr marL="25146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6pPr>
                      <a:lvl7pPr marL="29718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7pPr>
                      <a:lvl8pPr marL="34290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8pPr>
                      <a:lvl9pPr marL="3886200" indent="-228600" defTabSz="455613" eaLnBrk="0" fontAlgn="base" hangingPunct="0">
                        <a:lnSpc>
                          <a:spcPct val="9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A2979"/>
                          </a:solidFill>
                          <a:effectLst/>
                          <a:latin typeface="Trebuchet MS" panose="020B0703020202090204" pitchFamily="34" charset="0"/>
                          <a:ea typeface="ヒラギノ角ゴ Pro W3" panose="020B0300000000000000" pitchFamily="34" charset="-128"/>
                        </a:rPr>
                        <a:t>A few to 10 arc 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3585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53456D79-4504-4548-8149-788F07F0D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109538"/>
            <a:ext cx="8985250" cy="66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  <a:tab pos="8534400" algn="l"/>
              </a:tabLs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  <a:tab pos="8534400" algn="l"/>
              </a:tabLs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  <a:tab pos="8534400" algn="l"/>
              </a:tabLs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  <a:tab pos="8534400" algn="l"/>
              </a:tabLs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  <a:tab pos="8534400" algn="l"/>
              </a:tabLs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  <a:tab pos="8534400" algn="l"/>
              </a:tabLs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  <a:tab pos="8534400" algn="l"/>
              </a:tabLs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  <a:tab pos="8534400" algn="l"/>
              </a:tabLs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  <a:tab pos="8534400" algn="l"/>
              </a:tabLs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lnSpc>
                <a:spcPct val="98000"/>
              </a:lnSpc>
            </a:pPr>
            <a:r>
              <a:rPr lang="en-US" altLang="en-US" sz="2800" b="1" u="sng">
                <a:solidFill>
                  <a:srgbClr val="000000"/>
                </a:solidFill>
                <a:latin typeface="Trebuchet MS" panose="020B0703020202090204" pitchFamily="34" charset="0"/>
              </a:rPr>
              <a:t>Fundamental problem to solve: Isoplanatic Angle</a:t>
            </a:r>
          </a:p>
          <a:p>
            <a:pPr>
              <a:lnSpc>
                <a:spcPct val="98000"/>
              </a:lnSpc>
            </a:pPr>
            <a:endParaRPr lang="en-US" altLang="en-US" sz="2800">
              <a:solidFill>
                <a:srgbClr val="000000"/>
              </a:solidFill>
            </a:endParaRPr>
          </a:p>
          <a:p>
            <a:pPr>
              <a:lnSpc>
                <a:spcPct val="148000"/>
              </a:lnSpc>
            </a:pP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If we assume perfect on-axis correction, </a:t>
            </a:r>
          </a:p>
          <a:p>
            <a:pPr>
              <a:lnSpc>
                <a:spcPct val="148000"/>
              </a:lnSpc>
            </a:pP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and a single turbulent layer at altitude h, </a:t>
            </a:r>
          </a:p>
          <a:p>
            <a:pPr>
              <a:lnSpc>
                <a:spcPct val="148000"/>
              </a:lnSpc>
              <a:spcAft>
                <a:spcPts val="600"/>
              </a:spcAft>
            </a:pP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the variance (sq. radian) is :</a:t>
            </a:r>
          </a:p>
          <a:p>
            <a:pPr eaLnBrk="1">
              <a:lnSpc>
                <a:spcPct val="148000"/>
              </a:lnSpc>
            </a:pP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σ</a:t>
            </a:r>
            <a:r>
              <a:rPr lang="en-US" altLang="en-US" sz="2000" baseline="33000">
                <a:solidFill>
                  <a:srgbClr val="000000"/>
                </a:solidFill>
                <a:latin typeface="Trebuchet MS" panose="020B0703020202090204" pitchFamily="34" charset="0"/>
              </a:rPr>
              <a:t>2</a:t>
            </a:r>
            <a:r>
              <a:rPr lang="en-US" altLang="en-US" sz="2800" baseline="3300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= 1.03 (θ/θ</a:t>
            </a:r>
            <a:r>
              <a:rPr lang="en-US" altLang="en-US" sz="1800" baseline="-33000">
                <a:solidFill>
                  <a:srgbClr val="000000"/>
                </a:solidFill>
                <a:latin typeface="Trebuchet MS" panose="020B0703020202090204" pitchFamily="34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)</a:t>
            </a:r>
            <a:r>
              <a:rPr lang="en-US" altLang="en-US" sz="2000" baseline="33000">
                <a:solidFill>
                  <a:srgbClr val="000000"/>
                </a:solidFill>
                <a:latin typeface="Trebuchet MS" panose="020B0703020202090204" pitchFamily="34" charset="0"/>
              </a:rPr>
              <a:t>5/3</a:t>
            </a:r>
          </a:p>
          <a:p>
            <a:pPr>
              <a:lnSpc>
                <a:spcPct val="148000"/>
              </a:lnSpc>
            </a:pPr>
            <a:r>
              <a:rPr lang="el-GR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Θ</a:t>
            </a: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 = angle to optical axis, </a:t>
            </a:r>
          </a:p>
          <a:p>
            <a:pPr>
              <a:lnSpc>
                <a:spcPct val="148000"/>
              </a:lnSpc>
            </a:pP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θ</a:t>
            </a:r>
            <a:r>
              <a:rPr lang="en-US" altLang="en-US" sz="1800" baseline="-33000">
                <a:solidFill>
                  <a:srgbClr val="000000"/>
                </a:solidFill>
                <a:latin typeface="Trebuchet MS" panose="020B0703020202090204" pitchFamily="34" charset="0"/>
              </a:rPr>
              <a:t>0</a:t>
            </a:r>
            <a:r>
              <a:rPr lang="en-US" altLang="en-US" sz="2800" baseline="-33000">
                <a:solidFill>
                  <a:srgbClr val="000000"/>
                </a:solidFill>
                <a:latin typeface="Trebuchet MS" panose="020B0703020202090204" pitchFamily="34" charset="0"/>
              </a:rPr>
              <a:t>  </a:t>
            </a: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=</a:t>
            </a:r>
            <a:r>
              <a:rPr lang="en-US" altLang="en-US" sz="2800" baseline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isoplanatic angle:</a:t>
            </a:r>
          </a:p>
          <a:p>
            <a:pPr>
              <a:lnSpc>
                <a:spcPct val="148000"/>
              </a:lnSpc>
            </a:pP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θ</a:t>
            </a:r>
            <a:r>
              <a:rPr lang="en-US" altLang="en-US" sz="1800" baseline="-33000">
                <a:solidFill>
                  <a:srgbClr val="000000"/>
                </a:solidFill>
                <a:latin typeface="Trebuchet MS" panose="020B0703020202090204" pitchFamily="34" charset="0"/>
              </a:rPr>
              <a:t>0</a:t>
            </a:r>
            <a:r>
              <a:rPr lang="en-US" altLang="en-US" sz="2800" baseline="3300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= 0.31 (r</a:t>
            </a:r>
            <a:r>
              <a:rPr lang="en-US" altLang="en-US" sz="1800" baseline="-33000">
                <a:solidFill>
                  <a:srgbClr val="000000"/>
                </a:solidFill>
                <a:latin typeface="Trebuchet MS" panose="020B0703020202090204" pitchFamily="34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/&lt;h&gt;)</a:t>
            </a:r>
          </a:p>
          <a:p>
            <a:pPr>
              <a:lnSpc>
                <a:spcPct val="148000"/>
              </a:lnSpc>
            </a:pPr>
            <a:endParaRPr lang="en-US" altLang="en-US" sz="2800" b="1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>
              <a:lnSpc>
                <a:spcPct val="148000"/>
              </a:lnSpc>
            </a:pP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D = 8 m, r</a:t>
            </a:r>
            <a:r>
              <a:rPr lang="en-US" altLang="en-US" sz="1800" baseline="-33000">
                <a:solidFill>
                  <a:srgbClr val="000000"/>
                </a:solidFill>
                <a:latin typeface="Trebuchet MS" panose="020B0703020202090204" pitchFamily="34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 = 0.8 m, </a:t>
            </a:r>
          </a:p>
          <a:p>
            <a:pPr>
              <a:lnSpc>
                <a:spcPct val="148000"/>
              </a:lnSpc>
            </a:pP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&lt;h&gt; = 5 km =&gt; θ</a:t>
            </a:r>
            <a:r>
              <a:rPr lang="en-US" altLang="en-US" sz="1800" baseline="-33000">
                <a:solidFill>
                  <a:srgbClr val="000000"/>
                </a:solidFill>
                <a:latin typeface="Trebuchet MS" panose="020B0703020202090204" pitchFamily="34" charset="0"/>
              </a:rPr>
              <a:t>0</a:t>
            </a:r>
            <a:r>
              <a:rPr lang="en-US" altLang="en-US" sz="2800" baseline="3300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rebuchet MS" panose="020B0703020202090204" pitchFamily="34" charset="0"/>
              </a:rPr>
              <a:t>= 10”</a:t>
            </a:r>
          </a:p>
          <a:p>
            <a:pPr>
              <a:lnSpc>
                <a:spcPct val="98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B3576EA6-9546-604D-9503-18845467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44725"/>
            <a:ext cx="6110288" cy="43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3C0BE7FE-C828-4547-B7DA-9E118081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5299075"/>
            <a:ext cx="311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Lucida Grande" charset="0"/>
                <a:ea typeface="ＭＳ Ｐゴシック" charset="0"/>
                <a:cs typeface="DejaVu Sans" charset="0"/>
              </a:defRPr>
            </a:lvl9pPr>
          </a:lstStyle>
          <a:p>
            <a:pPr>
              <a:defRPr/>
            </a:pPr>
            <a:r>
              <a:rPr lang="en-US" sz="1800"/>
              <a:t>h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29444C6E-8A1D-0544-85C5-4B37814D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078288"/>
            <a:ext cx="3111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reeform 2">
            <a:extLst>
              <a:ext uri="{FF2B5EF4-FFF2-40B4-BE49-F238E27FC236}">
                <a16:creationId xmlns:a16="http://schemas.microsoft.com/office/drawing/2014/main" id="{A6717656-AF3C-AC45-A173-BFBB8A2869AC}"/>
              </a:ext>
            </a:extLst>
          </p:cNvPr>
          <p:cNvSpPr>
            <a:spLocks/>
          </p:cNvSpPr>
          <p:nvPr/>
        </p:nvSpPr>
        <p:spPr bwMode="auto">
          <a:xfrm>
            <a:off x="2881313" y="1690688"/>
            <a:ext cx="2284412" cy="3889375"/>
          </a:xfrm>
          <a:custGeom>
            <a:avLst/>
            <a:gdLst>
              <a:gd name="T0" fmla="*/ 0 w 1439"/>
              <a:gd name="T1" fmla="*/ 2147483647 h 2450"/>
              <a:gd name="T2" fmla="*/ 2147483647 w 1439"/>
              <a:gd name="T3" fmla="*/ 0 h 2450"/>
              <a:gd name="T4" fmla="*/ 2147483647 w 1439"/>
              <a:gd name="T5" fmla="*/ 2147483647 h 2450"/>
              <a:gd name="T6" fmla="*/ 2147483647 w 1439"/>
              <a:gd name="T7" fmla="*/ 2147483647 h 2450"/>
              <a:gd name="T8" fmla="*/ 0 w 1439"/>
              <a:gd name="T9" fmla="*/ 2147483647 h 2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9"/>
              <a:gd name="T16" fmla="*/ 0 h 2450"/>
              <a:gd name="T17" fmla="*/ 1439 w 1439"/>
              <a:gd name="T18" fmla="*/ 2450 h 2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9" h="2450">
                <a:moveTo>
                  <a:pt x="0" y="2450"/>
                </a:moveTo>
                <a:lnTo>
                  <a:pt x="759" y="0"/>
                </a:lnTo>
                <a:lnTo>
                  <a:pt x="792" y="9"/>
                </a:lnTo>
                <a:lnTo>
                  <a:pt x="1439" y="2450"/>
                </a:lnTo>
                <a:lnTo>
                  <a:pt x="0" y="2450"/>
                </a:lnTo>
                <a:close/>
              </a:path>
            </a:pathLst>
          </a:custGeom>
          <a:solidFill>
            <a:srgbClr val="660066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BD28829A-858C-B14A-B52C-64C8BEEE9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781800" cy="11430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Francois Rigaut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s diagrams of tomography for AO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28675" name="AutoShape 4">
            <a:extLst>
              <a:ext uri="{FF2B5EF4-FFF2-40B4-BE49-F238E27FC236}">
                <a16:creationId xmlns:a16="http://schemas.microsoft.com/office/drawing/2014/main" id="{E47C5D21-3F9D-5A4A-A4B8-58A94C7C3D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95600" y="5257800"/>
            <a:ext cx="2286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99" y="11099"/>
                </a:moveTo>
                <a:cubicBezTo>
                  <a:pt x="1196" y="11000"/>
                  <a:pt x="1195" y="10900"/>
                  <a:pt x="1195" y="10800"/>
                </a:cubicBezTo>
                <a:cubicBezTo>
                  <a:pt x="1195" y="5495"/>
                  <a:pt x="5495" y="1195"/>
                  <a:pt x="10800" y="1195"/>
                </a:cubicBezTo>
                <a:cubicBezTo>
                  <a:pt x="16104" y="1195"/>
                  <a:pt x="20405" y="5495"/>
                  <a:pt x="20405" y="10800"/>
                </a:cubicBezTo>
                <a:cubicBezTo>
                  <a:pt x="20404" y="10900"/>
                  <a:pt x="20403" y="11000"/>
                  <a:pt x="20400" y="11099"/>
                </a:cubicBezTo>
                <a:lnTo>
                  <a:pt x="21594" y="11137"/>
                </a:lnTo>
                <a:cubicBezTo>
                  <a:pt x="21598" y="11024"/>
                  <a:pt x="21600" y="1091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2"/>
                  <a:pt x="1" y="11024"/>
                  <a:pt x="5" y="11137"/>
                </a:cubicBezTo>
                <a:lnTo>
                  <a:pt x="1199" y="1109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D2334D3E-4C7F-634B-9DA9-69C75DE21C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14478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8677" name="Line 6">
            <a:extLst>
              <a:ext uri="{FF2B5EF4-FFF2-40B4-BE49-F238E27FC236}">
                <a16:creationId xmlns:a16="http://schemas.microsoft.com/office/drawing/2014/main" id="{9838CE33-5890-2643-967C-8C3291171E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5240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771EF6C-8CEB-844D-BC6C-D6852A75747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524000"/>
            <a:ext cx="2286000" cy="4114800"/>
            <a:chOff x="1824" y="960"/>
            <a:chExt cx="1440" cy="2592"/>
          </a:xfrm>
        </p:grpSpPr>
        <p:sp>
          <p:nvSpPr>
            <p:cNvPr id="28690" name="Line 8">
              <a:extLst>
                <a:ext uri="{FF2B5EF4-FFF2-40B4-BE49-F238E27FC236}">
                  <a16:creationId xmlns:a16="http://schemas.microsoft.com/office/drawing/2014/main" id="{B0F2AB8A-AD24-A849-98AC-38FD41C69C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008"/>
              <a:ext cx="768" cy="25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9">
              <a:extLst>
                <a:ext uri="{FF2B5EF4-FFF2-40B4-BE49-F238E27FC236}">
                  <a16:creationId xmlns:a16="http://schemas.microsoft.com/office/drawing/2014/main" id="{015EABA7-8A9A-F04F-892B-A7D3F6BD2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008"/>
              <a:ext cx="672" cy="25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6" name="AutoShape 10">
              <a:extLst>
                <a:ext uri="{FF2B5EF4-FFF2-40B4-BE49-F238E27FC236}">
                  <a16:creationId xmlns:a16="http://schemas.microsoft.com/office/drawing/2014/main" id="{F05D8BE7-AEF5-5F4E-9A95-764A7246C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960"/>
              <a:ext cx="180" cy="165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角ゴ Pro W3" charset="0"/>
                <a:cs typeface="ヒラギノ角ゴ Pro W3" charset="0"/>
              </a:endParaRP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AB0F8CE8-BEF8-3F42-A8E5-DEC8DF33715F}"/>
              </a:ext>
            </a:extLst>
          </p:cNvPr>
          <p:cNvGrpSpPr>
            <a:grpSpLocks/>
          </p:cNvGrpSpPr>
          <p:nvPr/>
        </p:nvGrpSpPr>
        <p:grpSpPr bwMode="auto">
          <a:xfrm>
            <a:off x="1581150" y="1676400"/>
            <a:ext cx="628650" cy="3886200"/>
            <a:chOff x="996" y="1056"/>
            <a:chExt cx="396" cy="2448"/>
          </a:xfrm>
        </p:grpSpPr>
        <p:sp>
          <p:nvSpPr>
            <p:cNvPr id="28688" name="Line 12">
              <a:extLst>
                <a:ext uri="{FF2B5EF4-FFF2-40B4-BE49-F238E27FC236}">
                  <a16:creationId xmlns:a16="http://schemas.microsoft.com/office/drawing/2014/main" id="{28677B7F-1B74-7545-AAE6-7FB56921E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056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Text Box 13">
              <a:extLst>
                <a:ext uri="{FF2B5EF4-FFF2-40B4-BE49-F238E27FC236}">
                  <a16:creationId xmlns:a16="http://schemas.microsoft.com/office/drawing/2014/main" id="{71A12615-5315-DC4D-B2C4-EFC1F7473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04" y="1986"/>
              <a:ext cx="6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en-US" altLang="en-US" b="1" baseline="0">
                  <a:latin typeface="Trebuchet MS" panose="020B0703020202090204" pitchFamily="34" charset="0"/>
                </a:rPr>
                <a:t>90 km</a:t>
              </a:r>
            </a:p>
          </p:txBody>
        </p:sp>
      </p:grpSp>
      <p:grpSp>
        <p:nvGrpSpPr>
          <p:cNvPr id="28680" name="Group 14">
            <a:extLst>
              <a:ext uri="{FF2B5EF4-FFF2-40B4-BE49-F238E27FC236}">
                <a16:creationId xmlns:a16="http://schemas.microsoft.com/office/drawing/2014/main" id="{6D7F28BB-E804-7448-B109-031471FEC56C}"/>
              </a:ext>
            </a:extLst>
          </p:cNvPr>
          <p:cNvGrpSpPr>
            <a:grpSpLocks/>
          </p:cNvGrpSpPr>
          <p:nvPr/>
        </p:nvGrpSpPr>
        <p:grpSpPr bwMode="auto">
          <a:xfrm>
            <a:off x="2611438" y="3978275"/>
            <a:ext cx="2871787" cy="1333500"/>
            <a:chOff x="1439" y="2161"/>
            <a:chExt cx="2814" cy="1484"/>
          </a:xfrm>
        </p:grpSpPr>
        <p:sp>
          <p:nvSpPr>
            <p:cNvPr id="28685" name="Freeform 15">
              <a:extLst>
                <a:ext uri="{FF2B5EF4-FFF2-40B4-BE49-F238E27FC236}">
                  <a16:creationId xmlns:a16="http://schemas.microsoft.com/office/drawing/2014/main" id="{232CC472-330E-4140-82E4-989B107D7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815"/>
              <a:ext cx="2685" cy="830"/>
            </a:xfrm>
            <a:custGeom>
              <a:avLst/>
              <a:gdLst>
                <a:gd name="T0" fmla="*/ 0 w 2685"/>
                <a:gd name="T1" fmla="*/ 305 h 830"/>
                <a:gd name="T2" fmla="*/ 360 w 2685"/>
                <a:gd name="T3" fmla="*/ 170 h 830"/>
                <a:gd name="T4" fmla="*/ 495 w 2685"/>
                <a:gd name="T5" fmla="*/ 50 h 830"/>
                <a:gd name="T6" fmla="*/ 615 w 2685"/>
                <a:gd name="T7" fmla="*/ 5 h 830"/>
                <a:gd name="T8" fmla="*/ 735 w 2685"/>
                <a:gd name="T9" fmla="*/ 80 h 830"/>
                <a:gd name="T10" fmla="*/ 840 w 2685"/>
                <a:gd name="T11" fmla="*/ 290 h 830"/>
                <a:gd name="T12" fmla="*/ 990 w 2685"/>
                <a:gd name="T13" fmla="*/ 335 h 830"/>
                <a:gd name="T14" fmla="*/ 1080 w 2685"/>
                <a:gd name="T15" fmla="*/ 275 h 830"/>
                <a:gd name="T16" fmla="*/ 1215 w 2685"/>
                <a:gd name="T17" fmla="*/ 155 h 830"/>
                <a:gd name="T18" fmla="*/ 1320 w 2685"/>
                <a:gd name="T19" fmla="*/ 335 h 830"/>
                <a:gd name="T20" fmla="*/ 1440 w 2685"/>
                <a:gd name="T21" fmla="*/ 605 h 830"/>
                <a:gd name="T22" fmla="*/ 1560 w 2685"/>
                <a:gd name="T23" fmla="*/ 620 h 830"/>
                <a:gd name="T24" fmla="*/ 1665 w 2685"/>
                <a:gd name="T25" fmla="*/ 785 h 830"/>
                <a:gd name="T26" fmla="*/ 1845 w 2685"/>
                <a:gd name="T27" fmla="*/ 815 h 830"/>
                <a:gd name="T28" fmla="*/ 2040 w 2685"/>
                <a:gd name="T29" fmla="*/ 695 h 830"/>
                <a:gd name="T30" fmla="*/ 2145 w 2685"/>
                <a:gd name="T31" fmla="*/ 590 h 830"/>
                <a:gd name="T32" fmla="*/ 2355 w 2685"/>
                <a:gd name="T33" fmla="*/ 515 h 830"/>
                <a:gd name="T34" fmla="*/ 2550 w 2685"/>
                <a:gd name="T35" fmla="*/ 560 h 830"/>
                <a:gd name="T36" fmla="*/ 2685 w 2685"/>
                <a:gd name="T37" fmla="*/ 560 h 8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5"/>
                <a:gd name="T58" fmla="*/ 0 h 830"/>
                <a:gd name="T59" fmla="*/ 2685 w 2685"/>
                <a:gd name="T60" fmla="*/ 830 h 8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5" h="830">
                  <a:moveTo>
                    <a:pt x="0" y="305"/>
                  </a:moveTo>
                  <a:cubicBezTo>
                    <a:pt x="139" y="258"/>
                    <a:pt x="278" y="212"/>
                    <a:pt x="360" y="170"/>
                  </a:cubicBezTo>
                  <a:cubicBezTo>
                    <a:pt x="442" y="128"/>
                    <a:pt x="453" y="77"/>
                    <a:pt x="495" y="50"/>
                  </a:cubicBezTo>
                  <a:cubicBezTo>
                    <a:pt x="537" y="23"/>
                    <a:pt x="575" y="0"/>
                    <a:pt x="615" y="5"/>
                  </a:cubicBezTo>
                  <a:cubicBezTo>
                    <a:pt x="655" y="10"/>
                    <a:pt x="697" y="32"/>
                    <a:pt x="735" y="80"/>
                  </a:cubicBezTo>
                  <a:cubicBezTo>
                    <a:pt x="773" y="128"/>
                    <a:pt x="798" y="248"/>
                    <a:pt x="840" y="290"/>
                  </a:cubicBezTo>
                  <a:cubicBezTo>
                    <a:pt x="882" y="332"/>
                    <a:pt x="950" y="338"/>
                    <a:pt x="990" y="335"/>
                  </a:cubicBezTo>
                  <a:cubicBezTo>
                    <a:pt x="1030" y="332"/>
                    <a:pt x="1043" y="305"/>
                    <a:pt x="1080" y="275"/>
                  </a:cubicBezTo>
                  <a:cubicBezTo>
                    <a:pt x="1117" y="245"/>
                    <a:pt x="1175" y="145"/>
                    <a:pt x="1215" y="155"/>
                  </a:cubicBezTo>
                  <a:cubicBezTo>
                    <a:pt x="1255" y="165"/>
                    <a:pt x="1282" y="260"/>
                    <a:pt x="1320" y="335"/>
                  </a:cubicBezTo>
                  <a:cubicBezTo>
                    <a:pt x="1358" y="410"/>
                    <a:pt x="1400" y="558"/>
                    <a:pt x="1440" y="605"/>
                  </a:cubicBezTo>
                  <a:cubicBezTo>
                    <a:pt x="1480" y="652"/>
                    <a:pt x="1523" y="590"/>
                    <a:pt x="1560" y="620"/>
                  </a:cubicBezTo>
                  <a:cubicBezTo>
                    <a:pt x="1597" y="650"/>
                    <a:pt x="1618" y="752"/>
                    <a:pt x="1665" y="785"/>
                  </a:cubicBezTo>
                  <a:cubicBezTo>
                    <a:pt x="1712" y="818"/>
                    <a:pt x="1783" y="830"/>
                    <a:pt x="1845" y="815"/>
                  </a:cubicBezTo>
                  <a:cubicBezTo>
                    <a:pt x="1907" y="800"/>
                    <a:pt x="1990" y="733"/>
                    <a:pt x="2040" y="695"/>
                  </a:cubicBezTo>
                  <a:cubicBezTo>
                    <a:pt x="2090" y="657"/>
                    <a:pt x="2092" y="620"/>
                    <a:pt x="2145" y="590"/>
                  </a:cubicBezTo>
                  <a:cubicBezTo>
                    <a:pt x="2198" y="560"/>
                    <a:pt x="2288" y="520"/>
                    <a:pt x="2355" y="515"/>
                  </a:cubicBezTo>
                  <a:cubicBezTo>
                    <a:pt x="2422" y="510"/>
                    <a:pt x="2495" y="553"/>
                    <a:pt x="2550" y="560"/>
                  </a:cubicBezTo>
                  <a:cubicBezTo>
                    <a:pt x="2605" y="567"/>
                    <a:pt x="2645" y="563"/>
                    <a:pt x="2685" y="560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6">
              <a:extLst>
                <a:ext uri="{FF2B5EF4-FFF2-40B4-BE49-F238E27FC236}">
                  <a16:creationId xmlns:a16="http://schemas.microsoft.com/office/drawing/2014/main" id="{3CF256BB-E6B9-F44C-B660-31B18DB32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465"/>
              <a:ext cx="2757" cy="759"/>
            </a:xfrm>
            <a:custGeom>
              <a:avLst/>
              <a:gdLst>
                <a:gd name="T0" fmla="*/ 0 w 2757"/>
                <a:gd name="T1" fmla="*/ 253 h 759"/>
                <a:gd name="T2" fmla="*/ 285 w 2757"/>
                <a:gd name="T3" fmla="*/ 184 h 759"/>
                <a:gd name="T4" fmla="*/ 468 w 2757"/>
                <a:gd name="T5" fmla="*/ 79 h 759"/>
                <a:gd name="T6" fmla="*/ 642 w 2757"/>
                <a:gd name="T7" fmla="*/ 4 h 759"/>
                <a:gd name="T8" fmla="*/ 747 w 2757"/>
                <a:gd name="T9" fmla="*/ 100 h 759"/>
                <a:gd name="T10" fmla="*/ 840 w 2757"/>
                <a:gd name="T11" fmla="*/ 232 h 759"/>
                <a:gd name="T12" fmla="*/ 1002 w 2757"/>
                <a:gd name="T13" fmla="*/ 313 h 759"/>
                <a:gd name="T14" fmla="*/ 1113 w 2757"/>
                <a:gd name="T15" fmla="*/ 193 h 759"/>
                <a:gd name="T16" fmla="*/ 1236 w 2757"/>
                <a:gd name="T17" fmla="*/ 160 h 759"/>
                <a:gd name="T18" fmla="*/ 1332 w 2757"/>
                <a:gd name="T19" fmla="*/ 313 h 759"/>
                <a:gd name="T20" fmla="*/ 1431 w 2757"/>
                <a:gd name="T21" fmla="*/ 520 h 759"/>
                <a:gd name="T22" fmla="*/ 1608 w 2757"/>
                <a:gd name="T23" fmla="*/ 604 h 759"/>
                <a:gd name="T24" fmla="*/ 1713 w 2757"/>
                <a:gd name="T25" fmla="*/ 700 h 759"/>
                <a:gd name="T26" fmla="*/ 1887 w 2757"/>
                <a:gd name="T27" fmla="*/ 751 h 759"/>
                <a:gd name="T28" fmla="*/ 2016 w 2757"/>
                <a:gd name="T29" fmla="*/ 649 h 759"/>
                <a:gd name="T30" fmla="*/ 2187 w 2757"/>
                <a:gd name="T31" fmla="*/ 604 h 759"/>
                <a:gd name="T32" fmla="*/ 2388 w 2757"/>
                <a:gd name="T33" fmla="*/ 523 h 759"/>
                <a:gd name="T34" fmla="*/ 2595 w 2757"/>
                <a:gd name="T35" fmla="*/ 514 h 759"/>
                <a:gd name="T36" fmla="*/ 2757 w 2757"/>
                <a:gd name="T37" fmla="*/ 511 h 7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7"/>
                <a:gd name="T58" fmla="*/ 0 h 759"/>
                <a:gd name="T59" fmla="*/ 2757 w 2757"/>
                <a:gd name="T60" fmla="*/ 759 h 7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7" h="759">
                  <a:moveTo>
                    <a:pt x="0" y="253"/>
                  </a:moveTo>
                  <a:cubicBezTo>
                    <a:pt x="47" y="242"/>
                    <a:pt x="207" y="213"/>
                    <a:pt x="285" y="184"/>
                  </a:cubicBezTo>
                  <a:cubicBezTo>
                    <a:pt x="363" y="155"/>
                    <a:pt x="408" y="109"/>
                    <a:pt x="468" y="79"/>
                  </a:cubicBezTo>
                  <a:cubicBezTo>
                    <a:pt x="528" y="49"/>
                    <a:pt x="596" y="0"/>
                    <a:pt x="642" y="4"/>
                  </a:cubicBezTo>
                  <a:cubicBezTo>
                    <a:pt x="688" y="8"/>
                    <a:pt x="714" y="62"/>
                    <a:pt x="747" y="100"/>
                  </a:cubicBezTo>
                  <a:cubicBezTo>
                    <a:pt x="780" y="138"/>
                    <a:pt x="798" y="197"/>
                    <a:pt x="840" y="232"/>
                  </a:cubicBezTo>
                  <a:cubicBezTo>
                    <a:pt x="882" y="267"/>
                    <a:pt x="956" y="320"/>
                    <a:pt x="1002" y="313"/>
                  </a:cubicBezTo>
                  <a:cubicBezTo>
                    <a:pt x="1048" y="306"/>
                    <a:pt x="1074" y="218"/>
                    <a:pt x="1113" y="193"/>
                  </a:cubicBezTo>
                  <a:cubicBezTo>
                    <a:pt x="1152" y="168"/>
                    <a:pt x="1200" y="140"/>
                    <a:pt x="1236" y="160"/>
                  </a:cubicBezTo>
                  <a:cubicBezTo>
                    <a:pt x="1272" y="180"/>
                    <a:pt x="1300" y="253"/>
                    <a:pt x="1332" y="313"/>
                  </a:cubicBezTo>
                  <a:cubicBezTo>
                    <a:pt x="1364" y="373"/>
                    <a:pt x="1385" y="472"/>
                    <a:pt x="1431" y="520"/>
                  </a:cubicBezTo>
                  <a:cubicBezTo>
                    <a:pt x="1477" y="568"/>
                    <a:pt x="1561" y="574"/>
                    <a:pt x="1608" y="604"/>
                  </a:cubicBezTo>
                  <a:cubicBezTo>
                    <a:pt x="1655" y="634"/>
                    <a:pt x="1666" y="676"/>
                    <a:pt x="1713" y="700"/>
                  </a:cubicBezTo>
                  <a:cubicBezTo>
                    <a:pt x="1760" y="724"/>
                    <a:pt x="1837" y="759"/>
                    <a:pt x="1887" y="751"/>
                  </a:cubicBezTo>
                  <a:cubicBezTo>
                    <a:pt x="1937" y="743"/>
                    <a:pt x="1966" y="674"/>
                    <a:pt x="2016" y="649"/>
                  </a:cubicBezTo>
                  <a:cubicBezTo>
                    <a:pt x="2066" y="624"/>
                    <a:pt x="2125" y="625"/>
                    <a:pt x="2187" y="604"/>
                  </a:cubicBezTo>
                  <a:cubicBezTo>
                    <a:pt x="2249" y="583"/>
                    <a:pt x="2320" y="538"/>
                    <a:pt x="2388" y="523"/>
                  </a:cubicBezTo>
                  <a:cubicBezTo>
                    <a:pt x="2456" y="508"/>
                    <a:pt x="2534" y="516"/>
                    <a:pt x="2595" y="514"/>
                  </a:cubicBezTo>
                  <a:cubicBezTo>
                    <a:pt x="2656" y="512"/>
                    <a:pt x="2723" y="512"/>
                    <a:pt x="2757" y="511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7">
              <a:extLst>
                <a:ext uri="{FF2B5EF4-FFF2-40B4-BE49-F238E27FC236}">
                  <a16:creationId xmlns:a16="http://schemas.microsoft.com/office/drawing/2014/main" id="{673D8FB4-DFB3-AA44-8A29-1CD75E56B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161"/>
              <a:ext cx="2814" cy="634"/>
            </a:xfrm>
            <a:custGeom>
              <a:avLst/>
              <a:gdLst>
                <a:gd name="T0" fmla="*/ 0 w 2814"/>
                <a:gd name="T1" fmla="*/ 197 h 634"/>
                <a:gd name="T2" fmla="*/ 297 w 2814"/>
                <a:gd name="T3" fmla="*/ 134 h 634"/>
                <a:gd name="T4" fmla="*/ 516 w 2814"/>
                <a:gd name="T5" fmla="*/ 20 h 634"/>
                <a:gd name="T6" fmla="*/ 684 w 2814"/>
                <a:gd name="T7" fmla="*/ 17 h 634"/>
                <a:gd name="T8" fmla="*/ 807 w 2814"/>
                <a:gd name="T9" fmla="*/ 65 h 634"/>
                <a:gd name="T10" fmla="*/ 903 w 2814"/>
                <a:gd name="T11" fmla="*/ 158 h 634"/>
                <a:gd name="T12" fmla="*/ 999 w 2814"/>
                <a:gd name="T13" fmla="*/ 224 h 634"/>
                <a:gd name="T14" fmla="*/ 1134 w 2814"/>
                <a:gd name="T15" fmla="*/ 164 h 634"/>
                <a:gd name="T16" fmla="*/ 1293 w 2814"/>
                <a:gd name="T17" fmla="*/ 152 h 634"/>
                <a:gd name="T18" fmla="*/ 1416 w 2814"/>
                <a:gd name="T19" fmla="*/ 254 h 634"/>
                <a:gd name="T20" fmla="*/ 1521 w 2814"/>
                <a:gd name="T21" fmla="*/ 377 h 634"/>
                <a:gd name="T22" fmla="*/ 1665 w 2814"/>
                <a:gd name="T23" fmla="*/ 377 h 634"/>
                <a:gd name="T24" fmla="*/ 1749 w 2814"/>
                <a:gd name="T25" fmla="*/ 518 h 634"/>
                <a:gd name="T26" fmla="*/ 1890 w 2814"/>
                <a:gd name="T27" fmla="*/ 632 h 634"/>
                <a:gd name="T28" fmla="*/ 2037 w 2814"/>
                <a:gd name="T29" fmla="*/ 530 h 634"/>
                <a:gd name="T30" fmla="*/ 2157 w 2814"/>
                <a:gd name="T31" fmla="*/ 473 h 634"/>
                <a:gd name="T32" fmla="*/ 2352 w 2814"/>
                <a:gd name="T33" fmla="*/ 440 h 634"/>
                <a:gd name="T34" fmla="*/ 2562 w 2814"/>
                <a:gd name="T35" fmla="*/ 458 h 634"/>
                <a:gd name="T36" fmla="*/ 2814 w 2814"/>
                <a:gd name="T37" fmla="*/ 422 h 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4"/>
                <a:gd name="T58" fmla="*/ 0 h 634"/>
                <a:gd name="T59" fmla="*/ 2814 w 2814"/>
                <a:gd name="T60" fmla="*/ 634 h 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4" h="634">
                  <a:moveTo>
                    <a:pt x="0" y="197"/>
                  </a:moveTo>
                  <a:cubicBezTo>
                    <a:pt x="49" y="187"/>
                    <a:pt x="211" y="164"/>
                    <a:pt x="297" y="134"/>
                  </a:cubicBezTo>
                  <a:cubicBezTo>
                    <a:pt x="383" y="104"/>
                    <a:pt x="452" y="40"/>
                    <a:pt x="516" y="20"/>
                  </a:cubicBezTo>
                  <a:cubicBezTo>
                    <a:pt x="580" y="0"/>
                    <a:pt x="636" y="10"/>
                    <a:pt x="684" y="17"/>
                  </a:cubicBezTo>
                  <a:cubicBezTo>
                    <a:pt x="732" y="24"/>
                    <a:pt x="770" y="42"/>
                    <a:pt x="807" y="65"/>
                  </a:cubicBezTo>
                  <a:cubicBezTo>
                    <a:pt x="844" y="88"/>
                    <a:pt x="871" y="132"/>
                    <a:pt x="903" y="158"/>
                  </a:cubicBezTo>
                  <a:cubicBezTo>
                    <a:pt x="935" y="184"/>
                    <a:pt x="961" y="223"/>
                    <a:pt x="999" y="224"/>
                  </a:cubicBezTo>
                  <a:cubicBezTo>
                    <a:pt x="1037" y="225"/>
                    <a:pt x="1085" y="176"/>
                    <a:pt x="1134" y="164"/>
                  </a:cubicBezTo>
                  <a:cubicBezTo>
                    <a:pt x="1183" y="152"/>
                    <a:pt x="1246" y="137"/>
                    <a:pt x="1293" y="152"/>
                  </a:cubicBezTo>
                  <a:cubicBezTo>
                    <a:pt x="1340" y="167"/>
                    <a:pt x="1378" y="217"/>
                    <a:pt x="1416" y="254"/>
                  </a:cubicBezTo>
                  <a:cubicBezTo>
                    <a:pt x="1454" y="291"/>
                    <a:pt x="1480" y="357"/>
                    <a:pt x="1521" y="377"/>
                  </a:cubicBezTo>
                  <a:cubicBezTo>
                    <a:pt x="1562" y="397"/>
                    <a:pt x="1627" y="354"/>
                    <a:pt x="1665" y="377"/>
                  </a:cubicBezTo>
                  <a:cubicBezTo>
                    <a:pt x="1703" y="400"/>
                    <a:pt x="1712" y="476"/>
                    <a:pt x="1749" y="518"/>
                  </a:cubicBezTo>
                  <a:cubicBezTo>
                    <a:pt x="1786" y="560"/>
                    <a:pt x="1842" y="630"/>
                    <a:pt x="1890" y="632"/>
                  </a:cubicBezTo>
                  <a:cubicBezTo>
                    <a:pt x="1938" y="634"/>
                    <a:pt x="1993" y="556"/>
                    <a:pt x="2037" y="530"/>
                  </a:cubicBezTo>
                  <a:cubicBezTo>
                    <a:pt x="2081" y="504"/>
                    <a:pt x="2105" y="488"/>
                    <a:pt x="2157" y="473"/>
                  </a:cubicBezTo>
                  <a:cubicBezTo>
                    <a:pt x="2209" y="458"/>
                    <a:pt x="2285" y="442"/>
                    <a:pt x="2352" y="440"/>
                  </a:cubicBezTo>
                  <a:cubicBezTo>
                    <a:pt x="2419" y="438"/>
                    <a:pt x="2485" y="461"/>
                    <a:pt x="2562" y="458"/>
                  </a:cubicBezTo>
                  <a:cubicBezTo>
                    <a:pt x="2639" y="455"/>
                    <a:pt x="2762" y="429"/>
                    <a:pt x="2814" y="42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B909D333-98B0-064C-849E-DBDE843DA578}"/>
              </a:ext>
            </a:extLst>
          </p:cNvPr>
          <p:cNvGrpSpPr>
            <a:grpSpLocks/>
          </p:cNvGrpSpPr>
          <p:nvPr/>
        </p:nvGrpSpPr>
        <p:grpSpPr bwMode="auto">
          <a:xfrm>
            <a:off x="5018088" y="3771900"/>
            <a:ext cx="3005137" cy="525463"/>
            <a:chOff x="3161" y="2376"/>
            <a:chExt cx="1893" cy="331"/>
          </a:xfrm>
        </p:grpSpPr>
        <p:sp>
          <p:nvSpPr>
            <p:cNvPr id="28683" name="Text Box 19">
              <a:extLst>
                <a:ext uri="{FF2B5EF4-FFF2-40B4-BE49-F238E27FC236}">
                  <a16:creationId xmlns:a16="http://schemas.microsoft.com/office/drawing/2014/main" id="{9D4D724B-FFF0-BE4D-84AD-D9717CF25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" y="2376"/>
              <a:ext cx="14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000" b="1" baseline="0">
                  <a:latin typeface="Trebuchet MS" panose="020B0703020202090204" pitchFamily="34" charset="0"/>
                </a:rPr>
                <a:t>“</a:t>
              </a:r>
              <a:r>
                <a:rPr lang="en-US" altLang="ja-JP" sz="2000" b="1" baseline="0">
                  <a:latin typeface="Trebuchet MS" panose="020B0703020202090204" pitchFamily="34" charset="0"/>
                </a:rPr>
                <a:t>Missing</a:t>
              </a:r>
              <a:r>
                <a:rPr lang="ja-JP" altLang="en-US" sz="2000" b="1" baseline="0">
                  <a:latin typeface="Trebuchet MS" panose="020B0703020202090204" pitchFamily="34" charset="0"/>
                </a:rPr>
                <a:t>”</a:t>
              </a:r>
              <a:r>
                <a:rPr lang="en-US" altLang="ja-JP" sz="2000" b="1" baseline="0">
                  <a:latin typeface="Trebuchet MS" panose="020B0703020202090204" pitchFamily="34" charset="0"/>
                </a:rPr>
                <a:t> Data</a:t>
              </a:r>
              <a:endParaRPr lang="en-US" altLang="en-US" b="1" baseline="0">
                <a:latin typeface="Trebuchet MS" panose="020B0703020202090204" pitchFamily="34" charset="0"/>
              </a:endParaRPr>
            </a:p>
          </p:txBody>
        </p:sp>
        <p:sp>
          <p:nvSpPr>
            <p:cNvPr id="28684" name="Freeform 20">
              <a:extLst>
                <a:ext uri="{FF2B5EF4-FFF2-40B4-BE49-F238E27FC236}">
                  <a16:creationId xmlns:a16="http://schemas.microsoft.com/office/drawing/2014/main" id="{1D3FA7EA-9A98-A947-8205-33657F13F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523"/>
              <a:ext cx="516" cy="184"/>
            </a:xfrm>
            <a:custGeom>
              <a:avLst/>
              <a:gdLst>
                <a:gd name="T0" fmla="*/ 516 w 516"/>
                <a:gd name="T1" fmla="*/ 0 h 184"/>
                <a:gd name="T2" fmla="*/ 0 w 516"/>
                <a:gd name="T3" fmla="*/ 0 h 184"/>
                <a:gd name="T4" fmla="*/ 0 w 516"/>
                <a:gd name="T5" fmla="*/ 184 h 184"/>
                <a:gd name="T6" fmla="*/ 0 60000 65536"/>
                <a:gd name="T7" fmla="*/ 0 60000 65536"/>
                <a:gd name="T8" fmla="*/ 0 60000 65536"/>
                <a:gd name="T9" fmla="*/ 0 w 516"/>
                <a:gd name="T10" fmla="*/ 0 h 184"/>
                <a:gd name="T11" fmla="*/ 516 w 516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6" h="184">
                  <a:moveTo>
                    <a:pt x="516" y="0"/>
                  </a:moveTo>
                  <a:lnTo>
                    <a:pt x="0" y="0"/>
                  </a:lnTo>
                  <a:lnTo>
                    <a:pt x="0" y="18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2" name="Text Box 21">
            <a:extLst>
              <a:ext uri="{FF2B5EF4-FFF2-40B4-BE49-F238E27FC236}">
                <a16:creationId xmlns:a16="http://schemas.microsoft.com/office/drawing/2014/main" id="{11C3D89D-350E-E542-83BD-00A1101D9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549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1600" b="1" baseline="0">
                <a:latin typeface="Trebuchet MS" panose="020B0703020202090204" pitchFamily="34" charset="0"/>
              </a:rPr>
              <a:t>Credit: Rigaut, MCAO for Dummies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reeform 2">
            <a:extLst>
              <a:ext uri="{FF2B5EF4-FFF2-40B4-BE49-F238E27FC236}">
                <a16:creationId xmlns:a16="http://schemas.microsoft.com/office/drawing/2014/main" id="{CAB3550C-8A06-914A-88C5-50FB548CA3C6}"/>
              </a:ext>
            </a:extLst>
          </p:cNvPr>
          <p:cNvSpPr>
            <a:spLocks/>
          </p:cNvSpPr>
          <p:nvPr/>
        </p:nvSpPr>
        <p:spPr bwMode="auto">
          <a:xfrm>
            <a:off x="2698750" y="3198813"/>
            <a:ext cx="2687638" cy="2381250"/>
          </a:xfrm>
          <a:custGeom>
            <a:avLst/>
            <a:gdLst>
              <a:gd name="T0" fmla="*/ 2147483647 w 1693"/>
              <a:gd name="T1" fmla="*/ 2147483647 h 1500"/>
              <a:gd name="T2" fmla="*/ 0 w 1693"/>
              <a:gd name="T3" fmla="*/ 0 h 1500"/>
              <a:gd name="T4" fmla="*/ 2147483647 w 1693"/>
              <a:gd name="T5" fmla="*/ 0 h 1500"/>
              <a:gd name="T6" fmla="*/ 2147483647 w 1693"/>
              <a:gd name="T7" fmla="*/ 2147483647 h 1500"/>
              <a:gd name="T8" fmla="*/ 2147483647 w 1693"/>
              <a:gd name="T9" fmla="*/ 2147483647 h 1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3"/>
              <a:gd name="T16" fmla="*/ 0 h 1500"/>
              <a:gd name="T17" fmla="*/ 1693 w 1693"/>
              <a:gd name="T18" fmla="*/ 1500 h 1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3" h="1500">
                <a:moveTo>
                  <a:pt x="115" y="1500"/>
                </a:moveTo>
                <a:lnTo>
                  <a:pt x="0" y="0"/>
                </a:lnTo>
                <a:lnTo>
                  <a:pt x="1693" y="0"/>
                </a:lnTo>
                <a:lnTo>
                  <a:pt x="1554" y="1500"/>
                </a:lnTo>
                <a:lnTo>
                  <a:pt x="115" y="1500"/>
                </a:lnTo>
                <a:close/>
              </a:path>
            </a:pathLst>
          </a:custGeom>
          <a:solidFill>
            <a:srgbClr val="660066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84962423-3844-484B-87C6-11333644E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7818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ヒラギノ角ゴ Pro W3" charset="0"/>
                <a:cs typeface="ヒラギノ角ゴ Pro W3" charset="0"/>
              </a:rPr>
              <a:t>What is Tomography ?</a:t>
            </a:r>
            <a:br>
              <a:rPr lang="en-US">
                <a:ea typeface="ヒラギノ角ゴ Pro W3" charset="0"/>
                <a:cs typeface="ヒラギノ角ゴ Pro W3" charset="0"/>
              </a:rPr>
            </a:br>
            <a:r>
              <a:rPr lang="en-US" sz="2400">
                <a:ea typeface="ヒラギノ角ゴ Pro W3" charset="0"/>
                <a:cs typeface="ヒラギノ角ゴ Pro W3" charset="0"/>
              </a:rPr>
              <a:t>2. Wider field of view, no cone effect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3" name="AutoShape 4">
            <a:extLst>
              <a:ext uri="{FF2B5EF4-FFF2-40B4-BE49-F238E27FC236}">
                <a16:creationId xmlns:a16="http://schemas.microsoft.com/office/drawing/2014/main" id="{E7BC07B4-32AB-C641-9CD8-349F60D7F5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95600" y="5257800"/>
            <a:ext cx="2286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99" y="11099"/>
                </a:moveTo>
                <a:cubicBezTo>
                  <a:pt x="1196" y="11000"/>
                  <a:pt x="1195" y="10900"/>
                  <a:pt x="1195" y="10800"/>
                </a:cubicBezTo>
                <a:cubicBezTo>
                  <a:pt x="1195" y="5495"/>
                  <a:pt x="5495" y="1195"/>
                  <a:pt x="10800" y="1195"/>
                </a:cubicBezTo>
                <a:cubicBezTo>
                  <a:pt x="16104" y="1195"/>
                  <a:pt x="20405" y="5495"/>
                  <a:pt x="20405" y="10800"/>
                </a:cubicBezTo>
                <a:cubicBezTo>
                  <a:pt x="20404" y="10900"/>
                  <a:pt x="20403" y="11000"/>
                  <a:pt x="20400" y="11099"/>
                </a:cubicBezTo>
                <a:lnTo>
                  <a:pt x="21594" y="11137"/>
                </a:lnTo>
                <a:cubicBezTo>
                  <a:pt x="21598" y="11024"/>
                  <a:pt x="21600" y="1091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2"/>
                  <a:pt x="1" y="11024"/>
                  <a:pt x="5" y="11137"/>
                </a:cubicBezTo>
                <a:lnTo>
                  <a:pt x="1199" y="1109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0724" name="Line 5">
            <a:extLst>
              <a:ext uri="{FF2B5EF4-FFF2-40B4-BE49-F238E27FC236}">
                <a16:creationId xmlns:a16="http://schemas.microsoft.com/office/drawing/2014/main" id="{7E54E38B-067E-D641-8FC7-9762A2D21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14478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0725" name="Line 6">
            <a:extLst>
              <a:ext uri="{FF2B5EF4-FFF2-40B4-BE49-F238E27FC236}">
                <a16:creationId xmlns:a16="http://schemas.microsoft.com/office/drawing/2014/main" id="{151ED705-2FB0-C54A-A34C-83CB688CC6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5240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0726" name="Line 7">
            <a:extLst>
              <a:ext uri="{FF2B5EF4-FFF2-40B4-BE49-F238E27FC236}">
                <a16:creationId xmlns:a16="http://schemas.microsoft.com/office/drawing/2014/main" id="{7E5D2912-2518-3C4D-9740-4053B5081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30F6FCC2-A060-6D40-97C7-7D9669216FE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277144" y="3153569"/>
            <a:ext cx="1071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 baseline="0">
                <a:latin typeface="Trebuchet MS" panose="020B0703020202090204" pitchFamily="34" charset="0"/>
              </a:rPr>
              <a:t>90 km</a:t>
            </a:r>
          </a:p>
        </p:txBody>
      </p:sp>
      <p:grpSp>
        <p:nvGrpSpPr>
          <p:cNvPr id="30728" name="Group 9">
            <a:extLst>
              <a:ext uri="{FF2B5EF4-FFF2-40B4-BE49-F238E27FC236}">
                <a16:creationId xmlns:a16="http://schemas.microsoft.com/office/drawing/2014/main" id="{05EFF34E-655F-3145-90E1-4CB74CC3A2D2}"/>
              </a:ext>
            </a:extLst>
          </p:cNvPr>
          <p:cNvGrpSpPr>
            <a:grpSpLocks/>
          </p:cNvGrpSpPr>
          <p:nvPr/>
        </p:nvGrpSpPr>
        <p:grpSpPr bwMode="auto">
          <a:xfrm>
            <a:off x="2611438" y="3978275"/>
            <a:ext cx="2871787" cy="1333500"/>
            <a:chOff x="1439" y="2161"/>
            <a:chExt cx="2814" cy="1484"/>
          </a:xfrm>
        </p:grpSpPr>
        <p:sp>
          <p:nvSpPr>
            <p:cNvPr id="30742" name="Freeform 10">
              <a:extLst>
                <a:ext uri="{FF2B5EF4-FFF2-40B4-BE49-F238E27FC236}">
                  <a16:creationId xmlns:a16="http://schemas.microsoft.com/office/drawing/2014/main" id="{B106CB9F-0EE4-1646-ADC3-EF7ADDBF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815"/>
              <a:ext cx="2685" cy="830"/>
            </a:xfrm>
            <a:custGeom>
              <a:avLst/>
              <a:gdLst>
                <a:gd name="T0" fmla="*/ 0 w 2685"/>
                <a:gd name="T1" fmla="*/ 305 h 830"/>
                <a:gd name="T2" fmla="*/ 360 w 2685"/>
                <a:gd name="T3" fmla="*/ 170 h 830"/>
                <a:gd name="T4" fmla="*/ 495 w 2685"/>
                <a:gd name="T5" fmla="*/ 50 h 830"/>
                <a:gd name="T6" fmla="*/ 615 w 2685"/>
                <a:gd name="T7" fmla="*/ 5 h 830"/>
                <a:gd name="T8" fmla="*/ 735 w 2685"/>
                <a:gd name="T9" fmla="*/ 80 h 830"/>
                <a:gd name="T10" fmla="*/ 840 w 2685"/>
                <a:gd name="T11" fmla="*/ 290 h 830"/>
                <a:gd name="T12" fmla="*/ 990 w 2685"/>
                <a:gd name="T13" fmla="*/ 335 h 830"/>
                <a:gd name="T14" fmla="*/ 1080 w 2685"/>
                <a:gd name="T15" fmla="*/ 275 h 830"/>
                <a:gd name="T16" fmla="*/ 1215 w 2685"/>
                <a:gd name="T17" fmla="*/ 155 h 830"/>
                <a:gd name="T18" fmla="*/ 1320 w 2685"/>
                <a:gd name="T19" fmla="*/ 335 h 830"/>
                <a:gd name="T20" fmla="*/ 1440 w 2685"/>
                <a:gd name="T21" fmla="*/ 605 h 830"/>
                <a:gd name="T22" fmla="*/ 1560 w 2685"/>
                <a:gd name="T23" fmla="*/ 620 h 830"/>
                <a:gd name="T24" fmla="*/ 1665 w 2685"/>
                <a:gd name="T25" fmla="*/ 785 h 830"/>
                <a:gd name="T26" fmla="*/ 1845 w 2685"/>
                <a:gd name="T27" fmla="*/ 815 h 830"/>
                <a:gd name="T28" fmla="*/ 2040 w 2685"/>
                <a:gd name="T29" fmla="*/ 695 h 830"/>
                <a:gd name="T30" fmla="*/ 2145 w 2685"/>
                <a:gd name="T31" fmla="*/ 590 h 830"/>
                <a:gd name="T32" fmla="*/ 2355 w 2685"/>
                <a:gd name="T33" fmla="*/ 515 h 830"/>
                <a:gd name="T34" fmla="*/ 2550 w 2685"/>
                <a:gd name="T35" fmla="*/ 560 h 830"/>
                <a:gd name="T36" fmla="*/ 2685 w 2685"/>
                <a:gd name="T37" fmla="*/ 560 h 8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5"/>
                <a:gd name="T58" fmla="*/ 0 h 830"/>
                <a:gd name="T59" fmla="*/ 2685 w 2685"/>
                <a:gd name="T60" fmla="*/ 830 h 8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5" h="830">
                  <a:moveTo>
                    <a:pt x="0" y="305"/>
                  </a:moveTo>
                  <a:cubicBezTo>
                    <a:pt x="139" y="258"/>
                    <a:pt x="278" y="212"/>
                    <a:pt x="360" y="170"/>
                  </a:cubicBezTo>
                  <a:cubicBezTo>
                    <a:pt x="442" y="128"/>
                    <a:pt x="453" y="77"/>
                    <a:pt x="495" y="50"/>
                  </a:cubicBezTo>
                  <a:cubicBezTo>
                    <a:pt x="537" y="23"/>
                    <a:pt x="575" y="0"/>
                    <a:pt x="615" y="5"/>
                  </a:cubicBezTo>
                  <a:cubicBezTo>
                    <a:pt x="655" y="10"/>
                    <a:pt x="697" y="32"/>
                    <a:pt x="735" y="80"/>
                  </a:cubicBezTo>
                  <a:cubicBezTo>
                    <a:pt x="773" y="128"/>
                    <a:pt x="798" y="248"/>
                    <a:pt x="840" y="290"/>
                  </a:cubicBezTo>
                  <a:cubicBezTo>
                    <a:pt x="882" y="332"/>
                    <a:pt x="950" y="338"/>
                    <a:pt x="990" y="335"/>
                  </a:cubicBezTo>
                  <a:cubicBezTo>
                    <a:pt x="1030" y="332"/>
                    <a:pt x="1043" y="305"/>
                    <a:pt x="1080" y="275"/>
                  </a:cubicBezTo>
                  <a:cubicBezTo>
                    <a:pt x="1117" y="245"/>
                    <a:pt x="1175" y="145"/>
                    <a:pt x="1215" y="155"/>
                  </a:cubicBezTo>
                  <a:cubicBezTo>
                    <a:pt x="1255" y="165"/>
                    <a:pt x="1282" y="260"/>
                    <a:pt x="1320" y="335"/>
                  </a:cubicBezTo>
                  <a:cubicBezTo>
                    <a:pt x="1358" y="410"/>
                    <a:pt x="1400" y="558"/>
                    <a:pt x="1440" y="605"/>
                  </a:cubicBezTo>
                  <a:cubicBezTo>
                    <a:pt x="1480" y="652"/>
                    <a:pt x="1523" y="590"/>
                    <a:pt x="1560" y="620"/>
                  </a:cubicBezTo>
                  <a:cubicBezTo>
                    <a:pt x="1597" y="650"/>
                    <a:pt x="1618" y="752"/>
                    <a:pt x="1665" y="785"/>
                  </a:cubicBezTo>
                  <a:cubicBezTo>
                    <a:pt x="1712" y="818"/>
                    <a:pt x="1783" y="830"/>
                    <a:pt x="1845" y="815"/>
                  </a:cubicBezTo>
                  <a:cubicBezTo>
                    <a:pt x="1907" y="800"/>
                    <a:pt x="1990" y="733"/>
                    <a:pt x="2040" y="695"/>
                  </a:cubicBezTo>
                  <a:cubicBezTo>
                    <a:pt x="2090" y="657"/>
                    <a:pt x="2092" y="620"/>
                    <a:pt x="2145" y="590"/>
                  </a:cubicBezTo>
                  <a:cubicBezTo>
                    <a:pt x="2198" y="560"/>
                    <a:pt x="2288" y="520"/>
                    <a:pt x="2355" y="515"/>
                  </a:cubicBezTo>
                  <a:cubicBezTo>
                    <a:pt x="2422" y="510"/>
                    <a:pt x="2495" y="553"/>
                    <a:pt x="2550" y="560"/>
                  </a:cubicBezTo>
                  <a:cubicBezTo>
                    <a:pt x="2605" y="567"/>
                    <a:pt x="2645" y="563"/>
                    <a:pt x="2685" y="560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11">
              <a:extLst>
                <a:ext uri="{FF2B5EF4-FFF2-40B4-BE49-F238E27FC236}">
                  <a16:creationId xmlns:a16="http://schemas.microsoft.com/office/drawing/2014/main" id="{69BC7602-0F63-AE44-BFE2-C0778BD8B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465"/>
              <a:ext cx="2757" cy="759"/>
            </a:xfrm>
            <a:custGeom>
              <a:avLst/>
              <a:gdLst>
                <a:gd name="T0" fmla="*/ 0 w 2757"/>
                <a:gd name="T1" fmla="*/ 253 h 759"/>
                <a:gd name="T2" fmla="*/ 285 w 2757"/>
                <a:gd name="T3" fmla="*/ 184 h 759"/>
                <a:gd name="T4" fmla="*/ 468 w 2757"/>
                <a:gd name="T5" fmla="*/ 79 h 759"/>
                <a:gd name="T6" fmla="*/ 642 w 2757"/>
                <a:gd name="T7" fmla="*/ 4 h 759"/>
                <a:gd name="T8" fmla="*/ 747 w 2757"/>
                <a:gd name="T9" fmla="*/ 100 h 759"/>
                <a:gd name="T10" fmla="*/ 840 w 2757"/>
                <a:gd name="T11" fmla="*/ 232 h 759"/>
                <a:gd name="T12" fmla="*/ 1002 w 2757"/>
                <a:gd name="T13" fmla="*/ 313 h 759"/>
                <a:gd name="T14" fmla="*/ 1113 w 2757"/>
                <a:gd name="T15" fmla="*/ 193 h 759"/>
                <a:gd name="T16" fmla="*/ 1236 w 2757"/>
                <a:gd name="T17" fmla="*/ 160 h 759"/>
                <a:gd name="T18" fmla="*/ 1332 w 2757"/>
                <a:gd name="T19" fmla="*/ 313 h 759"/>
                <a:gd name="T20" fmla="*/ 1431 w 2757"/>
                <a:gd name="T21" fmla="*/ 520 h 759"/>
                <a:gd name="T22" fmla="*/ 1608 w 2757"/>
                <a:gd name="T23" fmla="*/ 604 h 759"/>
                <a:gd name="T24" fmla="*/ 1713 w 2757"/>
                <a:gd name="T25" fmla="*/ 700 h 759"/>
                <a:gd name="T26" fmla="*/ 1887 w 2757"/>
                <a:gd name="T27" fmla="*/ 751 h 759"/>
                <a:gd name="T28" fmla="*/ 2016 w 2757"/>
                <a:gd name="T29" fmla="*/ 649 h 759"/>
                <a:gd name="T30" fmla="*/ 2187 w 2757"/>
                <a:gd name="T31" fmla="*/ 604 h 759"/>
                <a:gd name="T32" fmla="*/ 2388 w 2757"/>
                <a:gd name="T33" fmla="*/ 523 h 759"/>
                <a:gd name="T34" fmla="*/ 2595 w 2757"/>
                <a:gd name="T35" fmla="*/ 514 h 759"/>
                <a:gd name="T36" fmla="*/ 2757 w 2757"/>
                <a:gd name="T37" fmla="*/ 511 h 7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7"/>
                <a:gd name="T58" fmla="*/ 0 h 759"/>
                <a:gd name="T59" fmla="*/ 2757 w 2757"/>
                <a:gd name="T60" fmla="*/ 759 h 7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7" h="759">
                  <a:moveTo>
                    <a:pt x="0" y="253"/>
                  </a:moveTo>
                  <a:cubicBezTo>
                    <a:pt x="47" y="242"/>
                    <a:pt x="207" y="213"/>
                    <a:pt x="285" y="184"/>
                  </a:cubicBezTo>
                  <a:cubicBezTo>
                    <a:pt x="363" y="155"/>
                    <a:pt x="408" y="109"/>
                    <a:pt x="468" y="79"/>
                  </a:cubicBezTo>
                  <a:cubicBezTo>
                    <a:pt x="528" y="49"/>
                    <a:pt x="596" y="0"/>
                    <a:pt x="642" y="4"/>
                  </a:cubicBezTo>
                  <a:cubicBezTo>
                    <a:pt x="688" y="8"/>
                    <a:pt x="714" y="62"/>
                    <a:pt x="747" y="100"/>
                  </a:cubicBezTo>
                  <a:cubicBezTo>
                    <a:pt x="780" y="138"/>
                    <a:pt x="798" y="197"/>
                    <a:pt x="840" y="232"/>
                  </a:cubicBezTo>
                  <a:cubicBezTo>
                    <a:pt x="882" y="267"/>
                    <a:pt x="956" y="320"/>
                    <a:pt x="1002" y="313"/>
                  </a:cubicBezTo>
                  <a:cubicBezTo>
                    <a:pt x="1048" y="306"/>
                    <a:pt x="1074" y="218"/>
                    <a:pt x="1113" y="193"/>
                  </a:cubicBezTo>
                  <a:cubicBezTo>
                    <a:pt x="1152" y="168"/>
                    <a:pt x="1200" y="140"/>
                    <a:pt x="1236" y="160"/>
                  </a:cubicBezTo>
                  <a:cubicBezTo>
                    <a:pt x="1272" y="180"/>
                    <a:pt x="1300" y="253"/>
                    <a:pt x="1332" y="313"/>
                  </a:cubicBezTo>
                  <a:cubicBezTo>
                    <a:pt x="1364" y="373"/>
                    <a:pt x="1385" y="472"/>
                    <a:pt x="1431" y="520"/>
                  </a:cubicBezTo>
                  <a:cubicBezTo>
                    <a:pt x="1477" y="568"/>
                    <a:pt x="1561" y="574"/>
                    <a:pt x="1608" y="604"/>
                  </a:cubicBezTo>
                  <a:cubicBezTo>
                    <a:pt x="1655" y="634"/>
                    <a:pt x="1666" y="676"/>
                    <a:pt x="1713" y="700"/>
                  </a:cubicBezTo>
                  <a:cubicBezTo>
                    <a:pt x="1760" y="724"/>
                    <a:pt x="1837" y="759"/>
                    <a:pt x="1887" y="751"/>
                  </a:cubicBezTo>
                  <a:cubicBezTo>
                    <a:pt x="1937" y="743"/>
                    <a:pt x="1966" y="674"/>
                    <a:pt x="2016" y="649"/>
                  </a:cubicBezTo>
                  <a:cubicBezTo>
                    <a:pt x="2066" y="624"/>
                    <a:pt x="2125" y="625"/>
                    <a:pt x="2187" y="604"/>
                  </a:cubicBezTo>
                  <a:cubicBezTo>
                    <a:pt x="2249" y="583"/>
                    <a:pt x="2320" y="538"/>
                    <a:pt x="2388" y="523"/>
                  </a:cubicBezTo>
                  <a:cubicBezTo>
                    <a:pt x="2456" y="508"/>
                    <a:pt x="2534" y="516"/>
                    <a:pt x="2595" y="514"/>
                  </a:cubicBezTo>
                  <a:cubicBezTo>
                    <a:pt x="2656" y="512"/>
                    <a:pt x="2723" y="512"/>
                    <a:pt x="2757" y="511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12">
              <a:extLst>
                <a:ext uri="{FF2B5EF4-FFF2-40B4-BE49-F238E27FC236}">
                  <a16:creationId xmlns:a16="http://schemas.microsoft.com/office/drawing/2014/main" id="{8A878A7F-D7DA-EC49-8DE0-475B9959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2161"/>
              <a:ext cx="2814" cy="634"/>
            </a:xfrm>
            <a:custGeom>
              <a:avLst/>
              <a:gdLst>
                <a:gd name="T0" fmla="*/ 0 w 2814"/>
                <a:gd name="T1" fmla="*/ 197 h 634"/>
                <a:gd name="T2" fmla="*/ 297 w 2814"/>
                <a:gd name="T3" fmla="*/ 134 h 634"/>
                <a:gd name="T4" fmla="*/ 516 w 2814"/>
                <a:gd name="T5" fmla="*/ 20 h 634"/>
                <a:gd name="T6" fmla="*/ 684 w 2814"/>
                <a:gd name="T7" fmla="*/ 17 h 634"/>
                <a:gd name="T8" fmla="*/ 807 w 2814"/>
                <a:gd name="T9" fmla="*/ 65 h 634"/>
                <a:gd name="T10" fmla="*/ 903 w 2814"/>
                <a:gd name="T11" fmla="*/ 158 h 634"/>
                <a:gd name="T12" fmla="*/ 999 w 2814"/>
                <a:gd name="T13" fmla="*/ 224 h 634"/>
                <a:gd name="T14" fmla="*/ 1134 w 2814"/>
                <a:gd name="T15" fmla="*/ 164 h 634"/>
                <a:gd name="T16" fmla="*/ 1293 w 2814"/>
                <a:gd name="T17" fmla="*/ 152 h 634"/>
                <a:gd name="T18" fmla="*/ 1416 w 2814"/>
                <a:gd name="T19" fmla="*/ 254 h 634"/>
                <a:gd name="T20" fmla="*/ 1521 w 2814"/>
                <a:gd name="T21" fmla="*/ 377 h 634"/>
                <a:gd name="T22" fmla="*/ 1665 w 2814"/>
                <a:gd name="T23" fmla="*/ 377 h 634"/>
                <a:gd name="T24" fmla="*/ 1749 w 2814"/>
                <a:gd name="T25" fmla="*/ 518 h 634"/>
                <a:gd name="T26" fmla="*/ 1890 w 2814"/>
                <a:gd name="T27" fmla="*/ 632 h 634"/>
                <a:gd name="T28" fmla="*/ 2037 w 2814"/>
                <a:gd name="T29" fmla="*/ 530 h 634"/>
                <a:gd name="T30" fmla="*/ 2157 w 2814"/>
                <a:gd name="T31" fmla="*/ 473 h 634"/>
                <a:gd name="T32" fmla="*/ 2352 w 2814"/>
                <a:gd name="T33" fmla="*/ 440 h 634"/>
                <a:gd name="T34" fmla="*/ 2562 w 2814"/>
                <a:gd name="T35" fmla="*/ 458 h 634"/>
                <a:gd name="T36" fmla="*/ 2814 w 2814"/>
                <a:gd name="T37" fmla="*/ 422 h 6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4"/>
                <a:gd name="T58" fmla="*/ 0 h 634"/>
                <a:gd name="T59" fmla="*/ 2814 w 2814"/>
                <a:gd name="T60" fmla="*/ 634 h 6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4" h="634">
                  <a:moveTo>
                    <a:pt x="0" y="197"/>
                  </a:moveTo>
                  <a:cubicBezTo>
                    <a:pt x="49" y="187"/>
                    <a:pt x="211" y="164"/>
                    <a:pt x="297" y="134"/>
                  </a:cubicBezTo>
                  <a:cubicBezTo>
                    <a:pt x="383" y="104"/>
                    <a:pt x="452" y="40"/>
                    <a:pt x="516" y="20"/>
                  </a:cubicBezTo>
                  <a:cubicBezTo>
                    <a:pt x="580" y="0"/>
                    <a:pt x="636" y="10"/>
                    <a:pt x="684" y="17"/>
                  </a:cubicBezTo>
                  <a:cubicBezTo>
                    <a:pt x="732" y="24"/>
                    <a:pt x="770" y="42"/>
                    <a:pt x="807" y="65"/>
                  </a:cubicBezTo>
                  <a:cubicBezTo>
                    <a:pt x="844" y="88"/>
                    <a:pt x="871" y="132"/>
                    <a:pt x="903" y="158"/>
                  </a:cubicBezTo>
                  <a:cubicBezTo>
                    <a:pt x="935" y="184"/>
                    <a:pt x="961" y="223"/>
                    <a:pt x="999" y="224"/>
                  </a:cubicBezTo>
                  <a:cubicBezTo>
                    <a:pt x="1037" y="225"/>
                    <a:pt x="1085" y="176"/>
                    <a:pt x="1134" y="164"/>
                  </a:cubicBezTo>
                  <a:cubicBezTo>
                    <a:pt x="1183" y="152"/>
                    <a:pt x="1246" y="137"/>
                    <a:pt x="1293" y="152"/>
                  </a:cubicBezTo>
                  <a:cubicBezTo>
                    <a:pt x="1340" y="167"/>
                    <a:pt x="1378" y="217"/>
                    <a:pt x="1416" y="254"/>
                  </a:cubicBezTo>
                  <a:cubicBezTo>
                    <a:pt x="1454" y="291"/>
                    <a:pt x="1480" y="357"/>
                    <a:pt x="1521" y="377"/>
                  </a:cubicBezTo>
                  <a:cubicBezTo>
                    <a:pt x="1562" y="397"/>
                    <a:pt x="1627" y="354"/>
                    <a:pt x="1665" y="377"/>
                  </a:cubicBezTo>
                  <a:cubicBezTo>
                    <a:pt x="1703" y="400"/>
                    <a:pt x="1712" y="476"/>
                    <a:pt x="1749" y="518"/>
                  </a:cubicBezTo>
                  <a:cubicBezTo>
                    <a:pt x="1786" y="560"/>
                    <a:pt x="1842" y="630"/>
                    <a:pt x="1890" y="632"/>
                  </a:cubicBezTo>
                  <a:cubicBezTo>
                    <a:pt x="1938" y="634"/>
                    <a:pt x="1993" y="556"/>
                    <a:pt x="2037" y="530"/>
                  </a:cubicBezTo>
                  <a:cubicBezTo>
                    <a:pt x="2081" y="504"/>
                    <a:pt x="2105" y="488"/>
                    <a:pt x="2157" y="473"/>
                  </a:cubicBezTo>
                  <a:cubicBezTo>
                    <a:pt x="2209" y="458"/>
                    <a:pt x="2285" y="442"/>
                    <a:pt x="2352" y="440"/>
                  </a:cubicBezTo>
                  <a:cubicBezTo>
                    <a:pt x="2419" y="438"/>
                    <a:pt x="2485" y="461"/>
                    <a:pt x="2562" y="458"/>
                  </a:cubicBezTo>
                  <a:cubicBezTo>
                    <a:pt x="2639" y="455"/>
                    <a:pt x="2762" y="429"/>
                    <a:pt x="2814" y="42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9" name="Group 13">
            <a:extLst>
              <a:ext uri="{FF2B5EF4-FFF2-40B4-BE49-F238E27FC236}">
                <a16:creationId xmlns:a16="http://schemas.microsoft.com/office/drawing/2014/main" id="{196267BC-1BD5-6A42-A1C3-DEB138BDB63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524000"/>
            <a:ext cx="2286000" cy="4114800"/>
            <a:chOff x="1824" y="960"/>
            <a:chExt cx="1440" cy="2592"/>
          </a:xfrm>
        </p:grpSpPr>
        <p:sp>
          <p:nvSpPr>
            <p:cNvPr id="30739" name="Line 14">
              <a:extLst>
                <a:ext uri="{FF2B5EF4-FFF2-40B4-BE49-F238E27FC236}">
                  <a16:creationId xmlns:a16="http://schemas.microsoft.com/office/drawing/2014/main" id="{606023D2-EE8F-9A41-A215-0E55FD0FA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008"/>
              <a:ext cx="768" cy="25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Line 15">
              <a:extLst>
                <a:ext uri="{FF2B5EF4-FFF2-40B4-BE49-F238E27FC236}">
                  <a16:creationId xmlns:a16="http://schemas.microsoft.com/office/drawing/2014/main" id="{9B952571-1AAE-E342-8F85-001B6754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008"/>
              <a:ext cx="672" cy="25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6" name="AutoShape 16">
              <a:extLst>
                <a:ext uri="{FF2B5EF4-FFF2-40B4-BE49-F238E27FC236}">
                  <a16:creationId xmlns:a16="http://schemas.microsoft.com/office/drawing/2014/main" id="{9BF78234-AF6B-4542-AB95-3BB0C3777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960"/>
              <a:ext cx="180" cy="165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角ゴ Pro W3" charset="0"/>
                <a:cs typeface="ヒラギノ角ゴ Pro W3" charset="0"/>
              </a:endParaRP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2501F0B3-3DE7-8648-B09A-A722324E2F36}"/>
              </a:ext>
            </a:extLst>
          </p:cNvPr>
          <p:cNvGrpSpPr>
            <a:grpSpLocks/>
          </p:cNvGrpSpPr>
          <p:nvPr/>
        </p:nvGrpSpPr>
        <p:grpSpPr bwMode="auto">
          <a:xfrm>
            <a:off x="2444750" y="1470025"/>
            <a:ext cx="3233738" cy="4168775"/>
            <a:chOff x="1540" y="926"/>
            <a:chExt cx="2037" cy="2626"/>
          </a:xfrm>
        </p:grpSpPr>
        <p:sp>
          <p:nvSpPr>
            <p:cNvPr id="30733" name="Line 18">
              <a:extLst>
                <a:ext uri="{FF2B5EF4-FFF2-40B4-BE49-F238E27FC236}">
                  <a16:creationId xmlns:a16="http://schemas.microsoft.com/office/drawing/2014/main" id="{852003B6-D547-2C4B-AD24-E2D1BDBDE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" y="1023"/>
              <a:ext cx="200" cy="252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9">
              <a:extLst>
                <a:ext uri="{FF2B5EF4-FFF2-40B4-BE49-F238E27FC236}">
                  <a16:creationId xmlns:a16="http://schemas.microsoft.com/office/drawing/2014/main" id="{764E8388-1434-E54F-9FAC-8A88376A1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001"/>
              <a:ext cx="1632" cy="255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20">
              <a:extLst>
                <a:ext uri="{FF2B5EF4-FFF2-40B4-BE49-F238E27FC236}">
                  <a16:creationId xmlns:a16="http://schemas.microsoft.com/office/drawing/2014/main" id="{7647BAE7-34E5-A148-8673-E5D7BB790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1023"/>
              <a:ext cx="239" cy="252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Line 21">
              <a:extLst>
                <a:ext uri="{FF2B5EF4-FFF2-40B4-BE49-F238E27FC236}">
                  <a16:creationId xmlns:a16="http://schemas.microsoft.com/office/drawing/2014/main" id="{7507B1D6-E0C2-7B44-AD9A-F5561C142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008"/>
              <a:ext cx="1663" cy="25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42" name="AutoShape 22">
              <a:extLst>
                <a:ext uri="{FF2B5EF4-FFF2-40B4-BE49-F238E27FC236}">
                  <a16:creationId xmlns:a16="http://schemas.microsoft.com/office/drawing/2014/main" id="{C4F78D30-CCA9-FA49-8DD6-94584384F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926"/>
              <a:ext cx="180" cy="165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58743" name="AutoShape 23">
              <a:extLst>
                <a:ext uri="{FF2B5EF4-FFF2-40B4-BE49-F238E27FC236}">
                  <a16:creationId xmlns:a16="http://schemas.microsoft.com/office/drawing/2014/main" id="{5E55EBA0-AAFA-F24D-A1F6-8E51D99DA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929"/>
              <a:ext cx="180" cy="165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30731" name="Text Box 24">
            <a:extLst>
              <a:ext uri="{FF2B5EF4-FFF2-40B4-BE49-F238E27FC236}">
                <a16:creationId xmlns:a16="http://schemas.microsoft.com/office/drawing/2014/main" id="{303F7E32-1CD1-7F47-B30C-2545FC85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549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1600" b="1" baseline="0">
                <a:latin typeface="Trebuchet MS" panose="020B0703020202090204" pitchFamily="34" charset="0"/>
              </a:rPr>
              <a:t>Credit: Rigaut, MCAO for Dummies</a:t>
            </a:r>
          </a:p>
        </p:txBody>
      </p:sp>
      <p:sp>
        <p:nvSpPr>
          <p:cNvPr id="158745" name="Text Box 25">
            <a:extLst>
              <a:ext uri="{FF2B5EF4-FFF2-40B4-BE49-F238E27FC236}">
                <a16:creationId xmlns:a16="http://schemas.microsoft.com/office/drawing/2014/main" id="{C707DC77-BCA7-BA40-9D94-8CF794239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2346325"/>
            <a:ext cx="2911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b="1" baseline="0">
                <a:latin typeface="Trebuchet MS" panose="020B0703020202090204" pitchFamily="34" charset="0"/>
              </a:rPr>
              <a:t>Tomography lets you reconstruct turbulence in the entire cylinder of air above the telescope mirror </a:t>
            </a:r>
            <a:endParaRPr lang="en-US" altLang="en-US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2D7DEAA2-68C5-BE49-A5C3-F44C11722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Concept of a metapupil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542286D-7500-0D45-A519-281A4FDE7D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>
                <a:ea typeface="ヒラギノ角ゴ Pro W3" panose="020B0300000000000000" pitchFamily="34" charset="-128"/>
              </a:rPr>
              <a:t>Can be made larger than </a:t>
            </a:r>
            <a:r>
              <a:rPr lang="ja-JP" altLang="en-US" sz="2000">
                <a:ea typeface="ヒラギノ角ゴ Pro W3" panose="020B0300000000000000" pitchFamily="34" charset="-128"/>
              </a:rPr>
              <a:t>“</a:t>
            </a:r>
            <a:r>
              <a:rPr lang="en-US" altLang="ja-JP" sz="2000">
                <a:ea typeface="ヒラギノ角ゴ Pro W3" panose="020B0300000000000000" pitchFamily="34" charset="-128"/>
              </a:rPr>
              <a:t>real</a:t>
            </a:r>
            <a:r>
              <a:rPr lang="ja-JP" altLang="en-US" sz="2000">
                <a:ea typeface="ヒラギノ角ゴ Pro W3" panose="020B0300000000000000" pitchFamily="34" charset="-128"/>
              </a:rPr>
              <a:t>”</a:t>
            </a:r>
            <a:r>
              <a:rPr lang="en-US" altLang="ja-JP" sz="2000">
                <a:ea typeface="ヒラギノ角ゴ Pro W3" panose="020B0300000000000000" pitchFamily="34" charset="-128"/>
              </a:rPr>
              <a:t> telescope pupil</a:t>
            </a:r>
          </a:p>
          <a:p>
            <a:endParaRPr lang="en-US" altLang="en-US" sz="2000">
              <a:ea typeface="ヒラギノ角ゴ Pro W3" panose="020B0300000000000000" pitchFamily="34" charset="-128"/>
            </a:endParaRPr>
          </a:p>
          <a:p>
            <a:r>
              <a:rPr lang="en-US" altLang="en-US" sz="2000">
                <a:ea typeface="ヒラギノ角ゴ Pro W3" panose="020B0300000000000000" pitchFamily="34" charset="-128"/>
              </a:rPr>
              <a:t>Increased field of view due to overlap of fields toward multiple guide stars</a:t>
            </a:r>
          </a:p>
        </p:txBody>
      </p:sp>
      <p:pic>
        <p:nvPicPr>
          <p:cNvPr id="32771" name="Picture 7" descr="Metapupil">
            <a:extLst>
              <a:ext uri="{FF2B5EF4-FFF2-40B4-BE49-F238E27FC236}">
                <a16:creationId xmlns:a16="http://schemas.microsoft.com/office/drawing/2014/main" id="{0CDB431D-5FCE-0845-82B1-2742DA8240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2188" y="1438275"/>
            <a:ext cx="3779837" cy="4876800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Lecture11.v1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Lecture11.v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cture11.v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1.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11.v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1.v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1.v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1.v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1.v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HD:WORK_FILES:UCSC:289C:Lectures:Lecture 11:Lecture11.v1.ppt</Template>
  <TotalTime>2575</TotalTime>
  <Words>2046</Words>
  <Application>Microsoft Macintosh PowerPoint</Application>
  <PresentationFormat>On-screen Show (4:3)</PresentationFormat>
  <Paragraphs>342</Paragraphs>
  <Slides>51</Slides>
  <Notes>33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Times</vt:lpstr>
      <vt:lpstr>ヒラギノ角ゴ Pro W3</vt:lpstr>
      <vt:lpstr>Arial</vt:lpstr>
      <vt:lpstr>Trebuchet MS</vt:lpstr>
      <vt:lpstr>ＭＳ Ｐゴシック</vt:lpstr>
      <vt:lpstr>Symbol</vt:lpstr>
      <vt:lpstr>Times New Roman</vt:lpstr>
      <vt:lpstr>Lucida Grande</vt:lpstr>
      <vt:lpstr>Lecture11.v1</vt:lpstr>
      <vt:lpstr>Default Design</vt:lpstr>
      <vt:lpstr>MathType 5.0 Equation</vt:lpstr>
      <vt:lpstr>Foto de Microsoft Photo Editor 3.0</vt:lpstr>
      <vt:lpstr>Lecture 13 The applications of tomography: MCAO, MOAO, GLAO</vt:lpstr>
      <vt:lpstr>Outline of lecture</vt:lpstr>
      <vt:lpstr>Limitations for AO systems with one guide star</vt:lpstr>
      <vt:lpstr>Limitations for AO systems with one guide star</vt:lpstr>
      <vt:lpstr>Limitations for AO systems with one guide star</vt:lpstr>
      <vt:lpstr>PowerPoint Presentation</vt:lpstr>
      <vt:lpstr>Francois Rigaut’s diagrams of tomography for AO</vt:lpstr>
      <vt:lpstr>What is Tomography ? 2. Wider field of view, no cone effect</vt:lpstr>
      <vt:lpstr>Concept of a metapupil</vt:lpstr>
      <vt:lpstr>How tomography works: from Don Gavel</vt:lpstr>
      <vt:lpstr>How tomography works: from Don Gavel</vt:lpstr>
      <vt:lpstr>How tomography works: some math</vt:lpstr>
      <vt:lpstr>Solve for the full turbulence above the telescope using the back-propagator</vt:lpstr>
      <vt:lpstr>LGS Related Problems: “Null modes”</vt:lpstr>
      <vt:lpstr>Outline of lecture</vt:lpstr>
      <vt:lpstr>Laser Tomography AO: High-Order Correction; Fixes Cone Effect</vt:lpstr>
      <vt:lpstr>Multi-Conjugate AO: Wider Field Correction</vt:lpstr>
      <vt:lpstr>Multi-Object AO: Wider Field but only correct objects you are interested in</vt:lpstr>
      <vt:lpstr>Ground Layer AO: Widest field,  only modest AO correction</vt:lpstr>
      <vt:lpstr>Corrected fields of view  vary depending on method</vt:lpstr>
      <vt:lpstr>Outline of lecture</vt:lpstr>
      <vt:lpstr>What is multiconjugate AO?</vt:lpstr>
      <vt:lpstr>What is multiconjugate AO?</vt:lpstr>
      <vt:lpstr>Difference between Laser Tomography AO and MCAO</vt:lpstr>
      <vt:lpstr>“Star Oriented” MCAO</vt:lpstr>
      <vt:lpstr>MCAO Simulations, 3 guide stars</vt:lpstr>
      <vt:lpstr>First operational MCAO system:  GEMS at Gemini South 8m telescope</vt:lpstr>
      <vt:lpstr>GEMS image of star formation in Orion</vt:lpstr>
      <vt:lpstr>PowerPoint Presentation</vt:lpstr>
      <vt:lpstr>GEMS MCAO: very good uniformity  across 87” x 87” field </vt:lpstr>
      <vt:lpstr>Outline of lecture</vt:lpstr>
      <vt:lpstr>Distinctions between multi-conjugate and multi-object AO</vt:lpstr>
      <vt:lpstr>Multi-Object AO</vt:lpstr>
      <vt:lpstr>Science with MOAO: multiple deployable spatially resolved spectrographs</vt:lpstr>
      <vt:lpstr>Why does MOAO work if there is only one deformable mirror in the science path?</vt:lpstr>
      <vt:lpstr>Why does MOAO work if there is only one deformable mirror in the science path?</vt:lpstr>
      <vt:lpstr>MOAO Demonstration Systems</vt:lpstr>
      <vt:lpstr>PowerPoint Presentation</vt:lpstr>
      <vt:lpstr>Both E-ELT and TMT have done early designs for MOAO systems</vt:lpstr>
      <vt:lpstr>Outline of lecture</vt:lpstr>
      <vt:lpstr>Ground layer AO: do tomography, but only use 1 DM (conjugate to ground layer)</vt:lpstr>
      <vt:lpstr>Correcting just the ground layer gives a very large isoplanatic angle</vt:lpstr>
      <vt:lpstr>PowerPoint Presentation</vt:lpstr>
      <vt:lpstr>Several observatories have ambitious GLAO projects today</vt:lpstr>
      <vt:lpstr>GLAO on the MMT Telescope</vt:lpstr>
      <vt:lpstr>GLAO on the MMT Telescope</vt:lpstr>
      <vt:lpstr>PowerPoint Presentation</vt:lpstr>
      <vt:lpstr>`Imaka: GLAO on UH 88” Telescope</vt:lpstr>
      <vt:lpstr> ‘Imaka GLAO reduces PSF variability</vt:lpstr>
      <vt:lpstr>Summary</vt:lpstr>
      <vt:lpstr>Corrected fields of view  vary depending on method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Tip-tilt mirror and sensor configuration</dc:title>
  <dc:creator>Claire Max</dc:creator>
  <cp:keywords/>
  <cp:lastModifiedBy>Claire Max</cp:lastModifiedBy>
  <cp:revision>292</cp:revision>
  <cp:lastPrinted>2010-05-18T06:34:39Z</cp:lastPrinted>
  <dcterms:created xsi:type="dcterms:W3CDTF">2011-11-08T03:54:25Z</dcterms:created>
  <dcterms:modified xsi:type="dcterms:W3CDTF">2020-02-20T05:22:10Z</dcterms:modified>
</cp:coreProperties>
</file>